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21"/>
  </p:notesMasterIdLst>
  <p:sldIdLst>
    <p:sldId id="256" r:id="rId4"/>
    <p:sldId id="292" r:id="rId5"/>
    <p:sldId id="290" r:id="rId6"/>
    <p:sldId id="291" r:id="rId7"/>
    <p:sldId id="295" r:id="rId8"/>
    <p:sldId id="305" r:id="rId9"/>
    <p:sldId id="288" r:id="rId10"/>
    <p:sldId id="297" r:id="rId11"/>
    <p:sldId id="299" r:id="rId12"/>
    <p:sldId id="296" r:id="rId13"/>
    <p:sldId id="303" r:id="rId14"/>
    <p:sldId id="258" r:id="rId15"/>
    <p:sldId id="304" r:id="rId16"/>
    <p:sldId id="301" r:id="rId17"/>
    <p:sldId id="284" r:id="rId18"/>
    <p:sldId id="302" r:id="rId19"/>
    <p:sldId id="30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T Serif" panose="020A0603040505020204" pitchFamily="18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2223" autoAdjust="0"/>
  </p:normalViewPr>
  <p:slideViewPr>
    <p:cSldViewPr>
      <p:cViewPr varScale="1">
        <p:scale>
          <a:sx n="99" d="100"/>
          <a:sy n="99" d="100"/>
        </p:scale>
        <p:origin x="232" y="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B3A52-503B-244D-85FD-385EE924ACE7}" type="datetimeFigureOut">
              <a:rPr lang="es-ES" smtClean="0"/>
              <a:t>18/6/24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D931-C699-D848-952C-F897F06C0E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1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 La red de </a:t>
            </a:r>
            <a:r>
              <a:rPr lang="es-ES" dirty="0" err="1"/>
              <a:t>CDIs</a:t>
            </a:r>
            <a:r>
              <a:rPr lang="es-ES" dirty="0"/>
              <a:t> de Colombia es modesta, unos 15 </a:t>
            </a:r>
            <a:r>
              <a:rPr lang="es-ES" dirty="0" err="1"/>
              <a:t>CDIs</a:t>
            </a:r>
            <a:r>
              <a:rPr lang="es-ES" dirty="0"/>
              <a:t>, un grupo de </a:t>
            </a:r>
            <a:r>
              <a:rPr lang="es-ES" dirty="0" err="1"/>
              <a:t>CDIs</a:t>
            </a:r>
            <a:r>
              <a:rPr lang="es-ES" dirty="0"/>
              <a:t> no ha entrado en vigor pero está negociado, y el MAP se usa de forma escasa (estadísticas OCDE 2022), probablemente por la incompatibilidad tradicional entre recursos internos y MAP / arbitraje o las dificultades de acceso al mismo que en el peer </a:t>
            </a:r>
            <a:r>
              <a:rPr lang="es-ES" dirty="0" err="1"/>
              <a:t>review</a:t>
            </a:r>
            <a:r>
              <a:rPr lang="es-ES" dirty="0"/>
              <a:t> </a:t>
            </a:r>
            <a:r>
              <a:rPr lang="es-ES" dirty="0" err="1"/>
              <a:t>report</a:t>
            </a:r>
            <a:r>
              <a:rPr lang="es-ES" dirty="0"/>
              <a:t> OCDE se indican</a:t>
            </a:r>
          </a:p>
          <a:p>
            <a:r>
              <a:rPr lang="es-ES" dirty="0"/>
              <a:t>- Colombia tiene arbitraje en 2 </a:t>
            </a:r>
            <a:r>
              <a:rPr lang="es-ES" dirty="0" err="1"/>
              <a:t>CDIs</a:t>
            </a:r>
            <a:r>
              <a:rPr lang="es-ES" dirty="0"/>
              <a:t> en vigor (Francia, Italia) y alguno en espera de ratificación (por ejemplo, Holanda)</a:t>
            </a:r>
          </a:p>
          <a:p>
            <a:r>
              <a:rPr lang="es-ES" dirty="0"/>
              <a:t>- Efectos de la decisión 578 Comunidad Andina y peculiaridades que la misma supone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01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56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problema de la incompatibilidad con recursos internos supone un freno al acceso y la aplicación del art. 25.1. MC OCDE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8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 El sistema de acuerdos parcial colombiano limita la solución MAP, no el inicio, pero lleva a ajuste unilateral únicamente</a:t>
            </a:r>
          </a:p>
          <a:p>
            <a:r>
              <a:rPr lang="es-ES" dirty="0"/>
              <a:t>- Problema resoluciones judiciales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1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 No sólo prescripción sino también otros límites procedimentales (cf. MC EE.UU.)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7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8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Colombia tiene, al menos, 2 </a:t>
            </a:r>
            <a:r>
              <a:rPr lang="es-ES" dirty="0" err="1"/>
              <a:t>CDIs</a:t>
            </a:r>
            <a:r>
              <a:rPr lang="es-ES" dirty="0"/>
              <a:t> en vigor con arbitraje OCDE (Francia</a:t>
            </a:r>
            <a:r>
              <a:rPr lang="es-ES"/>
              <a:t>, Italia) </a:t>
            </a:r>
            <a:r>
              <a:rPr lang="es-ES" dirty="0"/>
              <a:t>y otro esperando entrar en vigor (Holanda)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6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D931-C699-D848-952C-F897F06C0E0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4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3" name="TextBox 3"/>
          <p:cNvSpPr txBox="1"/>
          <p:nvPr/>
        </p:nvSpPr>
        <p:spPr>
          <a:xfrm>
            <a:off x="838200" y="4860593"/>
            <a:ext cx="16611600" cy="2187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ct val="120000"/>
              </a:lnSpc>
              <a:defRPr/>
            </a:pPr>
            <a:r>
              <a:rPr lang="en-GB" sz="5400" b="1" dirty="0">
                <a:solidFill>
                  <a:schemeClr val="bg1"/>
                </a:solidFill>
                <a:latin typeface="PT Serif" panose="020A0603040505020204" pitchFamily="18" charset="77"/>
              </a:rPr>
              <a:t>Global IFA Travelling Lectureship Programme</a:t>
            </a:r>
            <a:br>
              <a:rPr lang="en-GB" sz="3600" b="1" dirty="0">
                <a:solidFill>
                  <a:schemeClr val="bg1"/>
                </a:solidFill>
                <a:latin typeface="PT Serif" panose="020A0603040505020204" pitchFamily="18" charset="77"/>
              </a:rPr>
            </a:br>
            <a:r>
              <a:rPr lang="en-GB" sz="3600" b="1" dirty="0">
                <a:solidFill>
                  <a:schemeClr val="bg1"/>
                </a:solidFill>
                <a:latin typeface="PT Serif" panose="020A0603040505020204" pitchFamily="18" charset="77"/>
              </a:rPr>
              <a:t>Abril 2024 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chemeClr val="bg2">
                  <a:lumMod val="50000"/>
                </a:schemeClr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sz="2400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9022" y="381000"/>
            <a:ext cx="1660697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BEPS </a:t>
            </a:r>
            <a:r>
              <a:rPr lang="es-ES_tradnl" sz="4400" b="1" dirty="0" err="1">
                <a:solidFill>
                  <a:srgbClr val="FF8650"/>
                </a:solidFill>
                <a:latin typeface="PT Serif"/>
              </a:rPr>
              <a:t>Action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 14: estándar mínimo (17 elementos + 11 </a:t>
            </a:r>
            <a:r>
              <a:rPr lang="es-ES_tradnl" sz="4400" b="1" dirty="0" err="1">
                <a:solidFill>
                  <a:srgbClr val="FF8650"/>
                </a:solidFill>
                <a:latin typeface="PT Serif"/>
              </a:rPr>
              <a:t>Best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 </a:t>
            </a:r>
            <a:r>
              <a:rPr lang="es-ES_tradnl" sz="4400" b="1" dirty="0" err="1">
                <a:solidFill>
                  <a:srgbClr val="FF8650"/>
                </a:solidFill>
                <a:latin typeface="PT Serif"/>
              </a:rPr>
              <a:t>Practices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DDCD84-385C-00DB-F43F-A4AFFFC8E0AF}"/>
              </a:ext>
            </a:extLst>
          </p:cNvPr>
          <p:cNvSpPr/>
          <p:nvPr/>
        </p:nvSpPr>
        <p:spPr>
          <a:xfrm>
            <a:off x="1356276" y="2300306"/>
            <a:ext cx="16008806" cy="1648804"/>
          </a:xfrm>
          <a:custGeom>
            <a:avLst/>
            <a:gdLst>
              <a:gd name="connsiteX0" fmla="*/ 0 w 7392198"/>
              <a:gd name="connsiteY0" fmla="*/ 0 h 540145"/>
              <a:gd name="connsiteX1" fmla="*/ 7392198 w 7392198"/>
              <a:gd name="connsiteY1" fmla="*/ 0 h 540145"/>
              <a:gd name="connsiteX2" fmla="*/ 7392198 w 7392198"/>
              <a:gd name="connsiteY2" fmla="*/ 540145 h 540145"/>
              <a:gd name="connsiteX3" fmla="*/ 0 w 7392198"/>
              <a:gd name="connsiteY3" fmla="*/ 540145 h 540145"/>
              <a:gd name="connsiteX4" fmla="*/ 0 w 7392198"/>
              <a:gd name="connsiteY4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2198" h="540145">
                <a:moveTo>
                  <a:pt x="0" y="0"/>
                </a:moveTo>
                <a:lnTo>
                  <a:pt x="7392198" y="0"/>
                </a:lnTo>
                <a:lnTo>
                  <a:pt x="7392198" y="540145"/>
                </a:lnTo>
                <a:lnTo>
                  <a:pt x="0" y="540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400" b="1" kern="1200" dirty="0">
                <a:solidFill>
                  <a:schemeClr val="tx1"/>
                </a:solidFill>
                <a:latin typeface="PT Serif" panose="020A0603040505020204" pitchFamily="18" charset="0"/>
              </a:rPr>
              <a:t>	</a:t>
            </a:r>
            <a:r>
              <a:rPr lang="es-ES_tradnl" sz="2400" b="1" dirty="0">
                <a:solidFill>
                  <a:schemeClr val="tx1"/>
                </a:solidFill>
                <a:latin typeface="PT Serif" panose="020A0603040505020204" pitchFamily="18" charset="0"/>
              </a:rPr>
              <a:t>I</a:t>
            </a:r>
            <a:r>
              <a:rPr lang="es-ES_tradnl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mplementación completa y de </a:t>
            </a:r>
            <a:r>
              <a:rPr lang="es-ES_tradnl" sz="2400" b="1" dirty="0">
                <a:solidFill>
                  <a:schemeClr val="tx1"/>
                </a:solidFill>
                <a:latin typeface="PT Serif" panose="020A0603040505020204" pitchFamily="18" charset="0"/>
              </a:rPr>
              <a:t>b</a:t>
            </a:r>
            <a:r>
              <a:rPr lang="es-ES_tradnl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uena fe </a:t>
            </a:r>
            <a:r>
              <a:rPr lang="es-ES_tradnl" sz="2400" b="1" kern="1200" dirty="0" err="1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MAPs</a:t>
            </a:r>
            <a:r>
              <a:rPr lang="es-ES_tradnl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s-ES_tradnl" sz="2400" b="1" dirty="0">
                <a:solidFill>
                  <a:schemeClr val="tx1"/>
                </a:solidFill>
                <a:latin typeface="PT Serif" panose="020A0603040505020204" pitchFamily="18" charset="0"/>
              </a:rPr>
              <a:t>y resolución oportuna y tempestiva </a:t>
            </a:r>
            <a:endParaRPr lang="es-ES_tradnl" sz="2400" kern="1200" dirty="0">
              <a:solidFill>
                <a:schemeClr val="tx1"/>
              </a:solidFill>
              <a:latin typeface="PT Serif" panose="020A06030405050202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A7F77E-A27D-197B-85C5-BDA649422FD8}"/>
              </a:ext>
            </a:extLst>
          </p:cNvPr>
          <p:cNvSpPr/>
          <p:nvPr/>
        </p:nvSpPr>
        <p:spPr>
          <a:xfrm>
            <a:off x="685800" y="2273666"/>
            <a:ext cx="1269090" cy="1704173"/>
          </a:xfrm>
          <a:custGeom>
            <a:avLst/>
            <a:gdLst>
              <a:gd name="connsiteX0" fmla="*/ 90026 w 1079992"/>
              <a:gd name="connsiteY0" fmla="*/ 0 h 540145"/>
              <a:gd name="connsiteX1" fmla="*/ 989966 w 1079992"/>
              <a:gd name="connsiteY1" fmla="*/ 0 h 540145"/>
              <a:gd name="connsiteX2" fmla="*/ 1079992 w 1079992"/>
              <a:gd name="connsiteY2" fmla="*/ 90026 h 540145"/>
              <a:gd name="connsiteX3" fmla="*/ 1079992 w 1079992"/>
              <a:gd name="connsiteY3" fmla="*/ 540145 h 540145"/>
              <a:gd name="connsiteX4" fmla="*/ 1079992 w 1079992"/>
              <a:gd name="connsiteY4" fmla="*/ 540145 h 540145"/>
              <a:gd name="connsiteX5" fmla="*/ 0 w 1079992"/>
              <a:gd name="connsiteY5" fmla="*/ 540145 h 540145"/>
              <a:gd name="connsiteX6" fmla="*/ 0 w 1079992"/>
              <a:gd name="connsiteY6" fmla="*/ 540145 h 540145"/>
              <a:gd name="connsiteX7" fmla="*/ 0 w 1079992"/>
              <a:gd name="connsiteY7" fmla="*/ 90026 h 540145"/>
              <a:gd name="connsiteX8" fmla="*/ 90026 w 1079992"/>
              <a:gd name="connsiteY8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2" h="540145">
                <a:moveTo>
                  <a:pt x="90026" y="0"/>
                </a:moveTo>
                <a:lnTo>
                  <a:pt x="989966" y="0"/>
                </a:lnTo>
                <a:cubicBezTo>
                  <a:pt x="1039686" y="0"/>
                  <a:pt x="1079992" y="40306"/>
                  <a:pt x="1079992" y="90026"/>
                </a:cubicBezTo>
                <a:lnTo>
                  <a:pt x="1079992" y="540145"/>
                </a:lnTo>
                <a:lnTo>
                  <a:pt x="1079992" y="540145"/>
                </a:lnTo>
                <a:lnTo>
                  <a:pt x="0" y="540145"/>
                </a:lnTo>
                <a:lnTo>
                  <a:pt x="0" y="540145"/>
                </a:lnTo>
                <a:lnTo>
                  <a:pt x="0" y="90026"/>
                </a:lnTo>
                <a:cubicBezTo>
                  <a:pt x="0" y="40306"/>
                  <a:pt x="40306" y="0"/>
                  <a:pt x="90026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08" tIns="79708" rIns="79708" bIns="533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800" kern="1200" dirty="0">
                <a:latin typeface="PT Serif" panose="020A0603040505020204" pitchFamily="18" charset="0"/>
              </a:rPr>
              <a:t>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374553-C4C1-B7FC-1744-612E979A7B3F}"/>
              </a:ext>
            </a:extLst>
          </p:cNvPr>
          <p:cNvSpPr/>
          <p:nvPr/>
        </p:nvSpPr>
        <p:spPr>
          <a:xfrm>
            <a:off x="758104" y="2209800"/>
            <a:ext cx="16606978" cy="1822408"/>
          </a:xfrm>
          <a:custGeom>
            <a:avLst/>
            <a:gdLst>
              <a:gd name="connsiteX0" fmla="*/ 0 w 9989457"/>
              <a:gd name="connsiteY0" fmla="*/ 0 h 1080453"/>
              <a:gd name="connsiteX1" fmla="*/ 9989457 w 9989457"/>
              <a:gd name="connsiteY1" fmla="*/ 0 h 1080453"/>
              <a:gd name="connsiteX2" fmla="*/ 9989457 w 9989457"/>
              <a:gd name="connsiteY2" fmla="*/ 1080453 h 1080453"/>
              <a:gd name="connsiteX3" fmla="*/ 0 w 9989457"/>
              <a:gd name="connsiteY3" fmla="*/ 1080453 h 1080453"/>
              <a:gd name="connsiteX4" fmla="*/ 0 w 9989457"/>
              <a:gd name="connsiteY4" fmla="*/ 0 h 10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57" h="1080453">
                <a:moveTo>
                  <a:pt x="0" y="0"/>
                </a:moveTo>
                <a:lnTo>
                  <a:pt x="9989457" y="0"/>
                </a:lnTo>
                <a:lnTo>
                  <a:pt x="9989457" y="1080453"/>
                </a:lnTo>
                <a:lnTo>
                  <a:pt x="0" y="1080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AU" sz="2400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CFAF7CC-E5DB-12DF-E08E-657410B860CE}"/>
              </a:ext>
            </a:extLst>
          </p:cNvPr>
          <p:cNvSpPr/>
          <p:nvPr/>
        </p:nvSpPr>
        <p:spPr>
          <a:xfrm>
            <a:off x="2034572" y="4166664"/>
            <a:ext cx="15330509" cy="1941924"/>
          </a:xfrm>
          <a:custGeom>
            <a:avLst/>
            <a:gdLst>
              <a:gd name="connsiteX0" fmla="*/ 0 w 7392198"/>
              <a:gd name="connsiteY0" fmla="*/ 0 h 540145"/>
              <a:gd name="connsiteX1" fmla="*/ 7392198 w 7392198"/>
              <a:gd name="connsiteY1" fmla="*/ 0 h 540145"/>
              <a:gd name="connsiteX2" fmla="*/ 7392198 w 7392198"/>
              <a:gd name="connsiteY2" fmla="*/ 540145 h 540145"/>
              <a:gd name="connsiteX3" fmla="*/ 0 w 7392198"/>
              <a:gd name="connsiteY3" fmla="*/ 540145 h 540145"/>
              <a:gd name="connsiteX4" fmla="*/ 0 w 7392198"/>
              <a:gd name="connsiteY4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2198" h="540145">
                <a:moveTo>
                  <a:pt x="0" y="0"/>
                </a:moveTo>
                <a:lnTo>
                  <a:pt x="7392198" y="0"/>
                </a:lnTo>
                <a:lnTo>
                  <a:pt x="7392198" y="540145"/>
                </a:lnTo>
                <a:lnTo>
                  <a:pt x="0" y="540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_tradnl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Aseguramiento de que los procedimientos administrativos promueven la </a:t>
            </a:r>
            <a:r>
              <a:rPr lang="es-ES_tradnl" sz="2400" b="1" dirty="0">
                <a:solidFill>
                  <a:schemeClr val="tx1"/>
                </a:solidFill>
                <a:latin typeface="PT Serif" panose="020A0603040505020204" pitchFamily="18" charset="0"/>
              </a:rPr>
              <a:t>prevención y resolución oportuna de las disputas</a:t>
            </a:r>
            <a:endParaRPr lang="es-ES_tradnl" sz="2400" kern="1200" dirty="0">
              <a:solidFill>
                <a:schemeClr val="tx1"/>
              </a:solidFill>
              <a:latin typeface="PT Serif" panose="020A06030405050202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A1C6C3-F2E5-7B2E-1C79-B9F81CE23A20}"/>
              </a:ext>
            </a:extLst>
          </p:cNvPr>
          <p:cNvSpPr/>
          <p:nvPr/>
        </p:nvSpPr>
        <p:spPr>
          <a:xfrm>
            <a:off x="726918" y="5137575"/>
            <a:ext cx="16606978" cy="1910925"/>
          </a:xfrm>
          <a:custGeom>
            <a:avLst/>
            <a:gdLst>
              <a:gd name="connsiteX0" fmla="*/ 0 w 9989457"/>
              <a:gd name="connsiteY0" fmla="*/ 0 h 1080453"/>
              <a:gd name="connsiteX1" fmla="*/ 9989457 w 9989457"/>
              <a:gd name="connsiteY1" fmla="*/ 0 h 1080453"/>
              <a:gd name="connsiteX2" fmla="*/ 9989457 w 9989457"/>
              <a:gd name="connsiteY2" fmla="*/ 1080453 h 1080453"/>
              <a:gd name="connsiteX3" fmla="*/ 0 w 9989457"/>
              <a:gd name="connsiteY3" fmla="*/ 1080453 h 1080453"/>
              <a:gd name="connsiteX4" fmla="*/ 0 w 9989457"/>
              <a:gd name="connsiteY4" fmla="*/ 0 h 10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57" h="1080453">
                <a:moveTo>
                  <a:pt x="0" y="0"/>
                </a:moveTo>
                <a:lnTo>
                  <a:pt x="9989457" y="0"/>
                </a:lnTo>
                <a:lnTo>
                  <a:pt x="9989457" y="1080453"/>
                </a:lnTo>
                <a:lnTo>
                  <a:pt x="0" y="1080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625475"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>
              <a:solidFill>
                <a:schemeClr val="bg1"/>
              </a:solidFill>
              <a:effectLst/>
              <a:latin typeface="PT Serif" panose="020A0603040505020204" pitchFamily="18" charset="0"/>
            </a:endParaRPr>
          </a:p>
          <a:p>
            <a:pPr marL="625475"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PT Serif" panose="020A0603040505020204" pitchFamily="18" charset="0"/>
              </a:rPr>
            </a:br>
            <a:endParaRPr lang="en-AU" sz="2400" b="1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120368-D8C4-46D1-AEC1-8A6E9D9962AD}"/>
              </a:ext>
            </a:extLst>
          </p:cNvPr>
          <p:cNvSpPr/>
          <p:nvPr/>
        </p:nvSpPr>
        <p:spPr>
          <a:xfrm>
            <a:off x="747072" y="4155751"/>
            <a:ext cx="1233947" cy="1941924"/>
          </a:xfrm>
          <a:custGeom>
            <a:avLst/>
            <a:gdLst>
              <a:gd name="connsiteX0" fmla="*/ 90042 w 1079992"/>
              <a:gd name="connsiteY0" fmla="*/ 0 h 540145"/>
              <a:gd name="connsiteX1" fmla="*/ 989950 w 1079992"/>
              <a:gd name="connsiteY1" fmla="*/ 0 h 540145"/>
              <a:gd name="connsiteX2" fmla="*/ 1079992 w 1079992"/>
              <a:gd name="connsiteY2" fmla="*/ 90042 h 540145"/>
              <a:gd name="connsiteX3" fmla="*/ 1079992 w 1079992"/>
              <a:gd name="connsiteY3" fmla="*/ 540145 h 540145"/>
              <a:gd name="connsiteX4" fmla="*/ 1079992 w 1079992"/>
              <a:gd name="connsiteY4" fmla="*/ 540145 h 540145"/>
              <a:gd name="connsiteX5" fmla="*/ 0 w 1079992"/>
              <a:gd name="connsiteY5" fmla="*/ 540145 h 540145"/>
              <a:gd name="connsiteX6" fmla="*/ 0 w 1079992"/>
              <a:gd name="connsiteY6" fmla="*/ 540145 h 540145"/>
              <a:gd name="connsiteX7" fmla="*/ 0 w 1079992"/>
              <a:gd name="connsiteY7" fmla="*/ 90042 h 540145"/>
              <a:gd name="connsiteX8" fmla="*/ 90042 w 1079992"/>
              <a:gd name="connsiteY8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2" h="540145">
                <a:moveTo>
                  <a:pt x="90042" y="0"/>
                </a:moveTo>
                <a:lnTo>
                  <a:pt x="989950" y="0"/>
                </a:lnTo>
                <a:cubicBezTo>
                  <a:pt x="1039679" y="0"/>
                  <a:pt x="1079992" y="40313"/>
                  <a:pt x="1079992" y="90042"/>
                </a:cubicBezTo>
                <a:lnTo>
                  <a:pt x="1079992" y="540145"/>
                </a:lnTo>
                <a:lnTo>
                  <a:pt x="1079992" y="540145"/>
                </a:lnTo>
                <a:lnTo>
                  <a:pt x="0" y="540145"/>
                </a:lnTo>
                <a:lnTo>
                  <a:pt x="0" y="540145"/>
                </a:lnTo>
                <a:lnTo>
                  <a:pt x="0" y="90042"/>
                </a:lnTo>
                <a:cubicBezTo>
                  <a:pt x="0" y="40313"/>
                  <a:pt x="40313" y="0"/>
                  <a:pt x="90042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12" tIns="79712" rIns="79712" bIns="533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800" kern="1200" dirty="0">
                <a:latin typeface="PT Serif" panose="020A0603040505020204" pitchFamily="18" charset="0"/>
              </a:rPr>
              <a:t>2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0EF966-7008-F5FE-F58D-F571D82E99A3}"/>
              </a:ext>
            </a:extLst>
          </p:cNvPr>
          <p:cNvSpPr/>
          <p:nvPr/>
        </p:nvSpPr>
        <p:spPr>
          <a:xfrm>
            <a:off x="1428579" y="6286500"/>
            <a:ext cx="15905317" cy="2128376"/>
          </a:xfrm>
          <a:custGeom>
            <a:avLst/>
            <a:gdLst>
              <a:gd name="connsiteX0" fmla="*/ 0 w 7392198"/>
              <a:gd name="connsiteY0" fmla="*/ 0 h 540145"/>
              <a:gd name="connsiteX1" fmla="*/ 7392198 w 7392198"/>
              <a:gd name="connsiteY1" fmla="*/ 0 h 540145"/>
              <a:gd name="connsiteX2" fmla="*/ 7392198 w 7392198"/>
              <a:gd name="connsiteY2" fmla="*/ 540145 h 540145"/>
              <a:gd name="connsiteX3" fmla="*/ 0 w 7392198"/>
              <a:gd name="connsiteY3" fmla="*/ 540145 h 540145"/>
              <a:gd name="connsiteX4" fmla="*/ 0 w 7392198"/>
              <a:gd name="connsiteY4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2198" h="540145">
                <a:moveTo>
                  <a:pt x="0" y="0"/>
                </a:moveTo>
                <a:lnTo>
                  <a:pt x="7392198" y="0"/>
                </a:lnTo>
                <a:lnTo>
                  <a:pt x="7392198" y="540145"/>
                </a:lnTo>
                <a:lnTo>
                  <a:pt x="0" y="540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	</a:t>
            </a:r>
            <a:r>
              <a:rPr lang="es-ES_tradnl" sz="2400" b="1" dirty="0">
                <a:solidFill>
                  <a:schemeClr val="tx1"/>
                </a:solidFill>
                <a:latin typeface="PT Serif" panose="020A0603040505020204" pitchFamily="18" charset="0"/>
              </a:rPr>
              <a:t>Acceso de los contribuyentes al</a:t>
            </a:r>
            <a:r>
              <a:rPr lang="es-ES_tradnl" sz="2400" b="1" kern="1200" dirty="0">
                <a:solidFill>
                  <a:schemeClr val="tx1"/>
                </a:solidFill>
                <a:effectLst/>
                <a:latin typeface="PT Serif" panose="020A0603040505020204" pitchFamily="18" charset="0"/>
              </a:rPr>
              <a:t> MAP</a:t>
            </a:r>
            <a:endParaRPr lang="es-ES_tradnl" sz="2400" kern="1200" dirty="0">
              <a:latin typeface="PT Serif" panose="020A060304050502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452BFD-9595-A9F6-3A2E-AD5A307B8967}"/>
              </a:ext>
            </a:extLst>
          </p:cNvPr>
          <p:cNvSpPr/>
          <p:nvPr/>
        </p:nvSpPr>
        <p:spPr>
          <a:xfrm>
            <a:off x="773687" y="6258848"/>
            <a:ext cx="1260886" cy="2156028"/>
          </a:xfrm>
          <a:custGeom>
            <a:avLst/>
            <a:gdLst>
              <a:gd name="connsiteX0" fmla="*/ 90042 w 1079992"/>
              <a:gd name="connsiteY0" fmla="*/ 0 h 540145"/>
              <a:gd name="connsiteX1" fmla="*/ 989950 w 1079992"/>
              <a:gd name="connsiteY1" fmla="*/ 0 h 540145"/>
              <a:gd name="connsiteX2" fmla="*/ 1079992 w 1079992"/>
              <a:gd name="connsiteY2" fmla="*/ 90042 h 540145"/>
              <a:gd name="connsiteX3" fmla="*/ 1079992 w 1079992"/>
              <a:gd name="connsiteY3" fmla="*/ 540145 h 540145"/>
              <a:gd name="connsiteX4" fmla="*/ 1079992 w 1079992"/>
              <a:gd name="connsiteY4" fmla="*/ 540145 h 540145"/>
              <a:gd name="connsiteX5" fmla="*/ 0 w 1079992"/>
              <a:gd name="connsiteY5" fmla="*/ 540145 h 540145"/>
              <a:gd name="connsiteX6" fmla="*/ 0 w 1079992"/>
              <a:gd name="connsiteY6" fmla="*/ 540145 h 540145"/>
              <a:gd name="connsiteX7" fmla="*/ 0 w 1079992"/>
              <a:gd name="connsiteY7" fmla="*/ 90042 h 540145"/>
              <a:gd name="connsiteX8" fmla="*/ 90042 w 1079992"/>
              <a:gd name="connsiteY8" fmla="*/ 0 h 5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92" h="540145">
                <a:moveTo>
                  <a:pt x="90042" y="0"/>
                </a:moveTo>
                <a:lnTo>
                  <a:pt x="989950" y="0"/>
                </a:lnTo>
                <a:cubicBezTo>
                  <a:pt x="1039679" y="0"/>
                  <a:pt x="1079992" y="40313"/>
                  <a:pt x="1079992" y="90042"/>
                </a:cubicBezTo>
                <a:lnTo>
                  <a:pt x="1079992" y="540145"/>
                </a:lnTo>
                <a:lnTo>
                  <a:pt x="1079992" y="540145"/>
                </a:lnTo>
                <a:lnTo>
                  <a:pt x="0" y="540145"/>
                </a:lnTo>
                <a:lnTo>
                  <a:pt x="0" y="540145"/>
                </a:lnTo>
                <a:lnTo>
                  <a:pt x="0" y="90042"/>
                </a:lnTo>
                <a:cubicBezTo>
                  <a:pt x="0" y="40313"/>
                  <a:pt x="40313" y="0"/>
                  <a:pt x="90042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712" tIns="79712" rIns="79712" bIns="533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800" kern="1200" dirty="0">
                <a:latin typeface="PT Serif" panose="020A0603040505020204" pitchFamily="18" charset="0"/>
              </a:rPr>
              <a:t>3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59A5B19-E036-9BF2-2F7C-C3F76638445E}"/>
              </a:ext>
            </a:extLst>
          </p:cNvPr>
          <p:cNvSpPr/>
          <p:nvPr/>
        </p:nvSpPr>
        <p:spPr>
          <a:xfrm>
            <a:off x="726918" y="8915400"/>
            <a:ext cx="16710468" cy="871076"/>
          </a:xfrm>
          <a:custGeom>
            <a:avLst/>
            <a:gdLst>
              <a:gd name="connsiteX0" fmla="*/ 0 w 9989457"/>
              <a:gd name="connsiteY0" fmla="*/ 0 h 1080453"/>
              <a:gd name="connsiteX1" fmla="*/ 9989457 w 9989457"/>
              <a:gd name="connsiteY1" fmla="*/ 0 h 1080453"/>
              <a:gd name="connsiteX2" fmla="*/ 9989457 w 9989457"/>
              <a:gd name="connsiteY2" fmla="*/ 1080453 h 1080453"/>
              <a:gd name="connsiteX3" fmla="*/ 0 w 9989457"/>
              <a:gd name="connsiteY3" fmla="*/ 1080453 h 1080453"/>
              <a:gd name="connsiteX4" fmla="*/ 0 w 9989457"/>
              <a:gd name="connsiteY4" fmla="*/ 0 h 108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57" h="1080453">
                <a:moveTo>
                  <a:pt x="0" y="0"/>
                </a:moveTo>
                <a:lnTo>
                  <a:pt x="9989457" y="0"/>
                </a:lnTo>
                <a:lnTo>
                  <a:pt x="9989457" y="1080453"/>
                </a:lnTo>
                <a:lnTo>
                  <a:pt x="0" y="1080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285750" lvl="1" indent="-28575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AU" sz="2400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1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851994" y="643541"/>
            <a:ext cx="16674006" cy="1558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s-ES_tradnl" sz="4400" b="1" kern="1200" dirty="0">
                <a:solidFill>
                  <a:schemeClr val="accent6"/>
                </a:solidFill>
                <a:latin typeface="PT Serif" panose="020A0603040505020204" pitchFamily="18" charset="0"/>
              </a:rPr>
              <a:t>BEPS 14 </a:t>
            </a:r>
            <a:r>
              <a:rPr lang="es-ES_tradnl" sz="4400" b="1" kern="1200" dirty="0" err="1">
                <a:solidFill>
                  <a:schemeClr val="accent6"/>
                </a:solidFill>
                <a:latin typeface="PT Serif" panose="020A0603040505020204" pitchFamily="18" charset="0"/>
              </a:rPr>
              <a:t>Minimum</a:t>
            </a:r>
            <a:r>
              <a:rPr lang="es-ES_tradnl" sz="4400" b="1" kern="1200" dirty="0">
                <a:solidFill>
                  <a:schemeClr val="accent6"/>
                </a:solidFill>
                <a:latin typeface="PT Serif" panose="020A0603040505020204" pitchFamily="18" charset="0"/>
              </a:rPr>
              <a:t> Standard: 1.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I</a:t>
            </a:r>
            <a:r>
              <a:rPr lang="es-ES_tradnl" sz="4400" b="1" kern="1200" dirty="0">
                <a:solidFill>
                  <a:schemeClr val="accent6"/>
                </a:solidFill>
                <a:effectLst/>
                <a:latin typeface="PT Serif" panose="020A0603040505020204" pitchFamily="18" charset="0"/>
              </a:rPr>
              <a:t>mplementación completa y de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b</a:t>
            </a:r>
            <a:r>
              <a:rPr lang="es-ES_tradnl" sz="4400" b="1" kern="1200" dirty="0">
                <a:solidFill>
                  <a:schemeClr val="accent6"/>
                </a:solidFill>
                <a:effectLst/>
                <a:latin typeface="PT Serif" panose="020A0603040505020204" pitchFamily="18" charset="0"/>
              </a:rPr>
              <a:t>uena fe </a:t>
            </a:r>
            <a:r>
              <a:rPr lang="es-ES_tradnl" sz="4400" b="1" kern="1200" dirty="0" err="1">
                <a:solidFill>
                  <a:schemeClr val="accent6"/>
                </a:solidFill>
                <a:effectLst/>
                <a:latin typeface="PT Serif" panose="020A0603040505020204" pitchFamily="18" charset="0"/>
              </a:rPr>
              <a:t>MAPs</a:t>
            </a:r>
            <a:r>
              <a:rPr lang="es-ES_tradnl" sz="4400" b="1" kern="1200" dirty="0">
                <a:solidFill>
                  <a:schemeClr val="accent6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y resolución oportuna y tempestiva</a:t>
            </a:r>
            <a:endParaRPr lang="es-ES_tradnl" sz="4400" dirty="0">
              <a:solidFill>
                <a:schemeClr val="accent6"/>
              </a:solidFill>
              <a:latin typeface="PT Serif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1994" y="3642151"/>
            <a:ext cx="16369206" cy="4366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Artículos 25.1-3 MC OCDE </a:t>
            </a: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0"/>
              </a:rPr>
              <a:t>+ acceso y ajustes en casos de PT + acceso en casos de aplicación de cláusulas </a:t>
            </a:r>
            <a:r>
              <a:rPr lang="es-ES_tradnl" sz="3200" u="sng" dirty="0" err="1">
                <a:solidFill>
                  <a:schemeClr val="bg1"/>
                </a:solidFill>
                <a:latin typeface="PT Serif" panose="020A0603040505020204" pitchFamily="18" charset="0"/>
              </a:rPr>
              <a:t>anti-abuso</a:t>
            </a: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0"/>
              </a:rPr>
              <a:t> (internas o </a:t>
            </a:r>
            <a:r>
              <a:rPr lang="es-ES_tradnl" sz="3200" u="sng" dirty="0" err="1">
                <a:solidFill>
                  <a:schemeClr val="bg1"/>
                </a:solidFill>
                <a:latin typeface="PT Serif" panose="020A0603040505020204" pitchFamily="18" charset="0"/>
              </a:rPr>
              <a:t>CDIs</a:t>
            </a: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0"/>
              </a:rPr>
              <a:t>)</a:t>
            </a: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_tradnl" sz="3200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Compromiso de resolución de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MAPs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 (</a:t>
            </a: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0"/>
              </a:rPr>
              <a:t>24 meses como media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)</a:t>
            </a: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Compromiso participación AC en FTA,  comunicación tempestiva de estadísticas, revisión del cumplimiento del ‘estándar mínimo’ por otros países y transparencia en la posición sobre  </a:t>
            </a:r>
            <a:r>
              <a:rPr lang="es-ES_tradnl" sz="3200" kern="1200" dirty="0">
                <a:solidFill>
                  <a:schemeClr val="bg1"/>
                </a:solidFill>
                <a:latin typeface="PT Serif" panose="020A0603040505020204" pitchFamily="18" charset="0"/>
              </a:rPr>
              <a:t>MAP / arbitraje</a:t>
            </a:r>
          </a:p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3" name="TextBox 3"/>
          <p:cNvSpPr txBox="1"/>
          <p:nvPr/>
        </p:nvSpPr>
        <p:spPr>
          <a:xfrm>
            <a:off x="851994" y="723900"/>
            <a:ext cx="16507812" cy="1558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BEPS 14 </a:t>
            </a:r>
            <a:r>
              <a:rPr lang="es-ES_tradnl" sz="4400" b="1" dirty="0" err="1">
                <a:solidFill>
                  <a:schemeClr val="accent6"/>
                </a:solidFill>
                <a:latin typeface="PT Serif" panose="020A0603040505020204" pitchFamily="18" charset="0"/>
              </a:rPr>
              <a:t>Minimum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 Standard 2. Procedimientos administrativos </a:t>
            </a:r>
            <a:r>
              <a:rPr lang="es-ES_tradnl" sz="4400" b="1" kern="1200" dirty="0">
                <a:solidFill>
                  <a:schemeClr val="accent6"/>
                </a:solidFill>
                <a:effectLst/>
                <a:latin typeface="PT Serif" panose="020A0603040505020204" pitchFamily="18" charset="0"/>
              </a:rPr>
              <a:t>promueven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prevención y resolución disputas</a:t>
            </a:r>
            <a:endParaRPr lang="es-ES_tradnl" sz="4400" dirty="0">
              <a:solidFill>
                <a:schemeClr val="accent6"/>
              </a:solidFill>
              <a:latin typeface="PT Serif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1994" y="3642151"/>
            <a:ext cx="16293006" cy="6331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Transparencia MAP y procedimientos para que contribuyentes sepan como proceder + publicación de perfiles MAP (web OCDE)</a:t>
            </a: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Independencia de las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ACs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 del MAP (autonomía de decisión y recursos suficientes), no incentivos para mantener ‘deudas liquidadas’ </a:t>
            </a: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Aclaración en la guía sobre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MAPs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 que los acuerdos en procedimientos de inspección  no impiden el acceso a los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MAPs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 (limitación sólo para procedimientos independientes a solicitud del contribuyente, pero resolución doble imposición) </a:t>
            </a:r>
            <a:r>
              <a:rPr lang="es-ES_tradnl" sz="3200" dirty="0">
                <a:solidFill>
                  <a:schemeClr val="bg1"/>
                </a:solidFill>
                <a:effectLst/>
                <a:latin typeface="PT Serif" panose="020A0603040505020204" pitchFamily="18" charset="0"/>
              </a:rPr>
              <a:t> </a:t>
            </a: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bg1"/>
              </a:solidFill>
              <a:effectLst/>
              <a:latin typeface="PT Serif" panose="020A0603040505020204" pitchFamily="18" charset="0"/>
            </a:endParaRPr>
          </a:p>
          <a:p>
            <a:pPr marL="285750" lvl="1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Retroactividad de BAPA en países con regulación de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APAs</a:t>
            </a:r>
            <a:endParaRPr lang="es-ES_tradnl" sz="3200" dirty="0">
              <a:solidFill>
                <a:schemeClr val="bg1"/>
              </a:solidFill>
              <a:effectLst/>
              <a:latin typeface="PT Serif" panose="020A0603040505020204" pitchFamily="18" charset="0"/>
            </a:endParaRPr>
          </a:p>
          <a:p>
            <a:pPr>
              <a:lnSpc>
                <a:spcPts val="3780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851994" y="643541"/>
            <a:ext cx="16064406" cy="1558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BEPS </a:t>
            </a:r>
            <a:r>
              <a:rPr lang="es-ES_tradnl" sz="4400" b="1" dirty="0" err="1">
                <a:solidFill>
                  <a:schemeClr val="accent6"/>
                </a:solidFill>
                <a:latin typeface="PT Serif" panose="020A0603040505020204" pitchFamily="18" charset="0"/>
              </a:rPr>
              <a:t>Action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</a:rPr>
              <a:t> 14: Estándar mínimo: 3. Acceso de los contribuyentes al MAP </a:t>
            </a:r>
            <a:endParaRPr lang="es-ES_tradnl" sz="4400" dirty="0">
              <a:solidFill>
                <a:schemeClr val="accent6"/>
              </a:solidFill>
              <a:latin typeface="PT Serif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1994" y="3642151"/>
            <a:ext cx="15988206" cy="3863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-AU" sz="2800" kern="1200" dirty="0">
                <a:solidFill>
                  <a:schemeClr val="bg1"/>
                </a:solidFill>
                <a:latin typeface="PT Serif" panose="020A0603040505020204" pitchFamily="18" charset="0"/>
              </a:rPr>
              <a:t>- </a:t>
            </a:r>
            <a:r>
              <a:rPr lang="es-ES_tradnl" sz="3200" kern="1200" dirty="0">
                <a:solidFill>
                  <a:schemeClr val="bg1"/>
                </a:solidFill>
                <a:latin typeface="PT Serif" panose="020A0603040505020204" pitchFamily="18" charset="0"/>
              </a:rPr>
              <a:t>Implementación del </a:t>
            </a:r>
            <a:r>
              <a:rPr lang="es-ES_tradnl" sz="3200" u="sng" kern="1200" dirty="0">
                <a:solidFill>
                  <a:schemeClr val="bg1"/>
                </a:solidFill>
                <a:latin typeface="PT Serif" panose="020A0603040505020204" pitchFamily="18" charset="0"/>
              </a:rPr>
              <a:t>art. 25.1 OECD MC </a:t>
            </a:r>
            <a:r>
              <a:rPr lang="es-ES_tradnl" sz="3200" kern="1200" dirty="0">
                <a:solidFill>
                  <a:schemeClr val="bg1"/>
                </a:solidFill>
                <a:latin typeface="PT Serif" panose="020A0603040505020204" pitchFamily="18" charset="0"/>
              </a:rPr>
              <a:t>(petición a cualquiera de las </a:t>
            </a:r>
            <a:r>
              <a:rPr lang="es-ES_tradnl" sz="3200" kern="1200" dirty="0" err="1">
                <a:solidFill>
                  <a:schemeClr val="bg1"/>
                </a:solidFill>
                <a:latin typeface="PT Serif" panose="020A0603040505020204" pitchFamily="18" charset="0"/>
              </a:rPr>
              <a:t>ACs</a:t>
            </a:r>
            <a:r>
              <a:rPr lang="es-ES_tradnl" sz="3200" kern="1200" dirty="0">
                <a:solidFill>
                  <a:schemeClr val="bg1"/>
                </a:solidFill>
                <a:latin typeface="PT Serif" panose="020A0603040505020204" pitchFamily="18" charset="0"/>
              </a:rPr>
              <a:t> o sistema de notificación)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s-ES_tradnl" sz="3200" kern="1200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-Reglas claras sobre documentación a aportar en el inicio del MAP</a:t>
            </a:r>
            <a:endParaRPr lang="es-ES_tradnl" sz="3200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s-ES_tradnl" sz="3200" kern="12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- Ejecución de </a:t>
            </a:r>
            <a:r>
              <a:rPr lang="es-ES_tradnl" sz="3200" dirty="0" err="1">
                <a:solidFill>
                  <a:schemeClr val="bg1"/>
                </a:solidFill>
                <a:latin typeface="PT Serif" panose="020A0603040505020204" pitchFamily="18" charset="0"/>
              </a:rPr>
              <a:t>MAPs</a:t>
            </a:r>
            <a:r>
              <a:rPr lang="es-ES_tradnl" sz="3200" dirty="0">
                <a:solidFill>
                  <a:schemeClr val="bg1"/>
                </a:solidFill>
                <a:latin typeface="PT Serif" panose="020A0603040505020204" pitchFamily="18" charset="0"/>
              </a:rPr>
              <a:t> a pesar de los plazos internos de prescripción </a:t>
            </a:r>
            <a:r>
              <a:rPr lang="es-ES_tradnl" sz="3200" u="sng" kern="1200" dirty="0">
                <a:solidFill>
                  <a:schemeClr val="bg1"/>
                </a:solidFill>
                <a:latin typeface="PT Serif" panose="020A0603040505020204" pitchFamily="18" charset="0"/>
              </a:rPr>
              <a:t>(segunda frase del  art. 25.2 MC OCDE)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533400" y="571500"/>
            <a:ext cx="16978806" cy="75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s-ES_tradnl" sz="4400" b="1" dirty="0">
                <a:solidFill>
                  <a:srgbClr val="FF914D"/>
                </a:solidFill>
                <a:latin typeface="PT Serif"/>
              </a:rPr>
              <a:t>Trabajo posterior OCDE: </a:t>
            </a:r>
            <a:r>
              <a:rPr lang="es-ES_tradnl" sz="4400" b="1" dirty="0" err="1">
                <a:solidFill>
                  <a:srgbClr val="FF914D"/>
                </a:solidFill>
                <a:latin typeface="PT Serif"/>
              </a:rPr>
              <a:t>public</a:t>
            </a:r>
            <a:r>
              <a:rPr lang="es-ES_tradnl" sz="4400" b="1" dirty="0">
                <a:solidFill>
                  <a:srgbClr val="FF914D"/>
                </a:solidFill>
                <a:latin typeface="PT Serif"/>
              </a:rPr>
              <a:t> </a:t>
            </a:r>
            <a:r>
              <a:rPr lang="es-ES_tradnl" sz="4400" b="1" dirty="0" err="1">
                <a:solidFill>
                  <a:srgbClr val="FF914D"/>
                </a:solidFill>
                <a:latin typeface="PT Serif"/>
              </a:rPr>
              <a:t>consultation</a:t>
            </a:r>
            <a:r>
              <a:rPr lang="es-ES_tradnl" sz="4400" b="1" dirty="0">
                <a:solidFill>
                  <a:srgbClr val="FF914D"/>
                </a:solidFill>
                <a:latin typeface="PT Serif"/>
              </a:rPr>
              <a:t> BEPS 14 (2020)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1994" y="2095500"/>
            <a:ext cx="16597806" cy="760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_tradnl" sz="3800" b="1" dirty="0">
                <a:solidFill>
                  <a:srgbClr val="FFFFFF"/>
                </a:solidFill>
                <a:latin typeface="PT Serif" panose="020A0603040505020204" pitchFamily="18" charset="77"/>
              </a:rPr>
              <a:t>Propuesta de ‘elevación a ‘estándar mínimo’ de 8 ‘</a:t>
            </a:r>
            <a:r>
              <a:rPr lang="es-ES_tradnl" sz="3800" b="1" dirty="0" err="1">
                <a:solidFill>
                  <a:srgbClr val="FFFFFF"/>
                </a:solidFill>
                <a:latin typeface="PT Serif" panose="020A0603040505020204" pitchFamily="18" charset="77"/>
              </a:rPr>
              <a:t>best</a:t>
            </a:r>
            <a:r>
              <a:rPr lang="es-ES_tradnl" sz="3800" b="1" dirty="0">
                <a:solidFill>
                  <a:srgbClr val="FFFFFF"/>
                </a:solidFill>
                <a:latin typeface="PT Serif" panose="020A0603040505020204" pitchFamily="18" charset="77"/>
              </a:rPr>
              <a:t> </a:t>
            </a:r>
            <a:r>
              <a:rPr lang="es-ES_tradnl" sz="3800" b="1" dirty="0" err="1">
                <a:solidFill>
                  <a:srgbClr val="FFFFFF"/>
                </a:solidFill>
                <a:latin typeface="PT Serif" panose="020A0603040505020204" pitchFamily="18" charset="77"/>
              </a:rPr>
              <a:t>practices</a:t>
            </a:r>
            <a:r>
              <a:rPr lang="es-ES_tradnl" sz="3800" b="1" dirty="0">
                <a:solidFill>
                  <a:srgbClr val="FFFFFF"/>
                </a:solidFill>
                <a:latin typeface="PT Serif" panose="020A0603040505020204" pitchFamily="18" charset="77"/>
              </a:rPr>
              <a:t>’:</a:t>
            </a:r>
          </a:p>
          <a:p>
            <a:pPr algn="just"/>
            <a:endParaRPr lang="es-ES_tradnl" sz="4000" b="1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dirty="0">
                <a:solidFill>
                  <a:srgbClr val="FFFFFF"/>
                </a:solidFill>
                <a:latin typeface="PT Serif" panose="020A0603040505020204" pitchFamily="18" charset="77"/>
              </a:rPr>
              <a:t>Introducción programa de BAPA excepto para jurisdicciones con un bajo volumen de casos de MAP en precios de transferencia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dirty="0">
                <a:solidFill>
                  <a:srgbClr val="FFFFFF"/>
                </a:solidFill>
                <a:latin typeface="PT Serif" panose="020A0603040505020204" pitchFamily="18" charset="77"/>
              </a:rPr>
              <a:t>Obligación de aplicación del Global </a:t>
            </a:r>
            <a:r>
              <a:rPr lang="es-ES_tradnl" sz="3200" dirty="0" err="1">
                <a:solidFill>
                  <a:srgbClr val="FFFFFF"/>
                </a:solidFill>
                <a:latin typeface="PT Serif" panose="020A0603040505020204" pitchFamily="18" charset="77"/>
              </a:rPr>
              <a:t>Awareness</a:t>
            </a:r>
            <a:r>
              <a:rPr lang="es-ES_tradnl" sz="3200" dirty="0">
                <a:solidFill>
                  <a:srgbClr val="FFFFFF"/>
                </a:solidFill>
                <a:latin typeface="PT Serif" panose="020A0603040505020204" pitchFamily="18" charset="77"/>
              </a:rPr>
              <a:t> Training Module o similar (formación)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Definición de casos de acceso al MAP y lista común mínima de documentos (anexo A) a adjuntar a la solicitud de MAP (transparencia sobre estos elementos)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Suspensión de la recaudación de deudas durante la duración del MAP (= recursos internos)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Alineación de intereses y sanciones en proporción al resultado del MAP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Aseguramiento de que los acuerdos MAP pueden ejecutarse al margen de los límites de prescripción nacionales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Admisión de ajustes plurianuales a través del MAP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_tradnl" sz="3200" u="sng" dirty="0">
                <a:solidFill>
                  <a:schemeClr val="bg1"/>
                </a:solidFill>
                <a:latin typeface="PT Serif" panose="020A0603040505020204" pitchFamily="18" charset="77"/>
              </a:rPr>
              <a:t>Desarrollo del arbitraje u otros procedimientos de resolución de disputas que garanticen la efectiva resolución de los casos</a:t>
            </a:r>
            <a:endParaRPr lang="es-ES_tradnl" sz="2700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34576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482650"/>
            <a:ext cx="1709146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endParaRPr lang="es-ES_tradnl" sz="4400" b="1" dirty="0">
              <a:solidFill>
                <a:srgbClr val="FF8650"/>
              </a:solidFill>
              <a:latin typeface="PT Serif"/>
            </a:endParaRPr>
          </a:p>
          <a:p>
            <a:pPr>
              <a:lnSpc>
                <a:spcPts val="5084"/>
              </a:lnSpc>
            </a:pP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Arbitraje obligatorio (opcional): MLI (Art. 18 </a:t>
            </a:r>
            <a:r>
              <a:rPr lang="es-ES_tradnl" sz="4400" b="1" dirty="0" err="1">
                <a:solidFill>
                  <a:srgbClr val="FF8650"/>
                </a:solidFill>
                <a:latin typeface="PT Serif"/>
              </a:rPr>
              <a:t>to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 26)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CCF0B96-6382-0111-E0FB-E2C72AA045ED}"/>
              </a:ext>
            </a:extLst>
          </p:cNvPr>
          <p:cNvSpPr/>
          <p:nvPr/>
        </p:nvSpPr>
        <p:spPr>
          <a:xfrm>
            <a:off x="961283" y="3011102"/>
            <a:ext cx="4982317" cy="883944"/>
          </a:xfrm>
          <a:prstGeom prst="homePlate">
            <a:avLst/>
          </a:prstGeom>
          <a:noFill/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bg1"/>
                </a:solidFill>
                <a:latin typeface="PT Serif" panose="020A0603040505020204" pitchFamily="18" charset="0"/>
              </a:rPr>
              <a:t>Ratificación</a:t>
            </a:r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latin typeface="PT Serif" panose="020A0603040505020204" pitchFamily="18" charset="0"/>
              </a:rPr>
              <a:t>of</a:t>
            </a:r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 MLI</a:t>
            </a:r>
            <a:endParaRPr lang="es-ES_tradnl" sz="2400" b="1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95EB0-275B-49B2-2A63-C8B56E3218BF}"/>
              </a:ext>
            </a:extLst>
          </p:cNvPr>
          <p:cNvSpPr/>
          <p:nvPr/>
        </p:nvSpPr>
        <p:spPr>
          <a:xfrm>
            <a:off x="961283" y="4126470"/>
            <a:ext cx="4458820" cy="518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PT Serif" panose="020A0603040505020204" pitchFamily="18" charset="0"/>
              </a:rPr>
              <a:t>102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BC3C8-3192-13C6-D336-09605F284EE8}"/>
              </a:ext>
            </a:extLst>
          </p:cNvPr>
          <p:cNvSpPr txBox="1"/>
          <p:nvPr/>
        </p:nvSpPr>
        <p:spPr>
          <a:xfrm>
            <a:off x="990600" y="4876800"/>
            <a:ext cx="445882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PT Serif" panose="020A0603040505020204" pitchFamily="18" charset="0"/>
              </a:rPr>
              <a:t>No incluye BR,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PT Serif" panose="020A0603040505020204" pitchFamily="18" charset="0"/>
              </a:rPr>
              <a:t>En vigor, 88 países</a:t>
            </a:r>
          </a:p>
          <a:p>
            <a:endParaRPr lang="es-ES_tradnl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FEB4F-40A0-3D05-CF1D-F49A17874486}"/>
              </a:ext>
            </a:extLst>
          </p:cNvPr>
          <p:cNvSpPr txBox="1"/>
          <p:nvPr/>
        </p:nvSpPr>
        <p:spPr>
          <a:xfrm>
            <a:off x="6096000" y="4876800"/>
            <a:ext cx="5740879" cy="4770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Incl.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PT Serif" panose="020A0603040505020204" pitchFamily="18" charset="0"/>
              </a:rPr>
              <a:t>Países donde se originan la mayoría de los casos MAP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PT Serif" panose="020A0603040505020204" pitchFamily="18" charset="0"/>
              </a:rPr>
              <a:t>Pero el acceso puede estar limitado por la posición del país sobre ‘casos a someter’</a:t>
            </a:r>
          </a:p>
          <a:p>
            <a:pPr algn="just"/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No incl.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PT Serif" panose="020A0603040505020204" pitchFamily="18" charset="0"/>
              </a:rPr>
              <a:t>MX CN, HK, IN, S.KR. Arabia Saudí, Colombia, Perú, Argentina, Chile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W" sz="24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D84CB289-FF9B-82B2-CBF4-0783DF4A8D28}"/>
              </a:ext>
            </a:extLst>
          </p:cNvPr>
          <p:cNvSpPr/>
          <p:nvPr/>
        </p:nvSpPr>
        <p:spPr>
          <a:xfrm>
            <a:off x="5994383" y="3011102"/>
            <a:ext cx="6426217" cy="883944"/>
          </a:xfrm>
          <a:prstGeom prst="chevron">
            <a:avLst/>
          </a:prstGeom>
          <a:noFill/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Con opción arbitraje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B59239-A649-7BE2-AA4D-8870A719A1D9}"/>
              </a:ext>
            </a:extLst>
          </p:cNvPr>
          <p:cNvSpPr/>
          <p:nvPr/>
        </p:nvSpPr>
        <p:spPr>
          <a:xfrm>
            <a:off x="6120581" y="4126469"/>
            <a:ext cx="5740879" cy="518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PT Serif" panose="020A0603040505020204" pitchFamily="18" charset="0"/>
              </a:rPr>
              <a:t>32 (Abril 24)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34DC3573-CCC9-E1CE-6989-D6C61CF552ED}"/>
              </a:ext>
            </a:extLst>
          </p:cNvPr>
          <p:cNvSpPr/>
          <p:nvPr/>
        </p:nvSpPr>
        <p:spPr>
          <a:xfrm>
            <a:off x="12489176" y="3011102"/>
            <a:ext cx="4982317" cy="883944"/>
          </a:xfrm>
          <a:prstGeom prst="chevron">
            <a:avLst/>
          </a:prstGeom>
          <a:noFill/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PT Serif" panose="020A0603040505020204" pitchFamily="18" charset="0"/>
              </a:rPr>
              <a:t>Arbitraje efectivo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98E7BB-2639-8C9D-4B79-9A328B36A2B0}"/>
              </a:ext>
            </a:extLst>
          </p:cNvPr>
          <p:cNvSpPr/>
          <p:nvPr/>
        </p:nvSpPr>
        <p:spPr>
          <a:xfrm>
            <a:off x="12573000" y="4126471"/>
            <a:ext cx="4496776" cy="4166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8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002060"/>
                </a:solidFill>
                <a:latin typeface="PT Serif" panose="020A0603040505020204" pitchFamily="18" charset="0"/>
              </a:rPr>
              <a:t>Menos de 200 DTC más ‘arbitrajes’ regionales (</a:t>
            </a:r>
            <a:r>
              <a:rPr lang="es-ES_tradnl" sz="2800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e.g</a:t>
            </a:r>
            <a:r>
              <a:rPr lang="es-ES_tradnl" sz="2800" b="1" dirty="0">
                <a:solidFill>
                  <a:srgbClr val="002060"/>
                </a:solidFill>
                <a:latin typeface="PT Serif" panose="020A0603040505020204" pitchFamily="18" charset="0"/>
              </a:rPr>
              <a:t>. EU </a:t>
            </a:r>
            <a:r>
              <a:rPr lang="es-ES_tradnl" sz="2800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Arbitration</a:t>
            </a:r>
            <a:r>
              <a:rPr lang="es-ES_tradnl" sz="2800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es-ES_tradnl" sz="2800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Convention</a:t>
            </a:r>
            <a:r>
              <a:rPr lang="es-ES_tradnl" sz="2800" b="1" dirty="0">
                <a:solidFill>
                  <a:srgbClr val="002060"/>
                </a:solidFill>
                <a:latin typeface="PT Serif" panose="020A0603040505020204" pitchFamily="18" charset="0"/>
              </a:rPr>
              <a:t> 1990, Directiva de Resolución de Disputas 2017, diferente alcance y ámbito)</a:t>
            </a:r>
          </a:p>
        </p:txBody>
      </p:sp>
    </p:spTree>
    <p:extLst>
      <p:ext uri="{BB962C8B-B14F-4D97-AF65-F5344CB8AC3E}">
        <p14:creationId xmlns:p14="http://schemas.microsoft.com/office/powerpoint/2010/main" val="105873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609600" y="874917"/>
            <a:ext cx="1412608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84"/>
              </a:lnSpc>
            </a:pPr>
            <a:endParaRPr lang="en-US" sz="4400" b="1" dirty="0">
              <a:solidFill>
                <a:srgbClr val="FF8650"/>
              </a:solidFill>
              <a:latin typeface="PT Serif"/>
            </a:endParaRPr>
          </a:p>
          <a:p>
            <a:pPr marL="0" lvl="0" indent="0">
              <a:lnSpc>
                <a:spcPts val="5084"/>
              </a:lnSpc>
            </a:pPr>
            <a:r>
              <a:rPr lang="en-US" sz="4400" b="1" dirty="0">
                <a:solidFill>
                  <a:srgbClr val="FF8650"/>
                </a:solidFill>
                <a:latin typeface="PT Serif"/>
              </a:rPr>
              <a:t>BEPS Action 14: 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límites internos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331" y="2272698"/>
            <a:ext cx="16939069" cy="7202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 algn="just"/>
            <a:r>
              <a:rPr lang="en-US" sz="2700" dirty="0">
                <a:solidFill>
                  <a:srgbClr val="FFFFFF"/>
                </a:solidFill>
                <a:latin typeface="PT Serif" panose="020A0603040505020204" pitchFamily="18" charset="77"/>
              </a:rPr>
              <a:t>- </a:t>
            </a: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OECD: ‘Mejora gradual del MAP, incluyendo arbitraje que presione a las </a:t>
            </a:r>
            <a:r>
              <a:rPr lang="es-ES_tradnl" sz="4000" dirty="0" err="1">
                <a:solidFill>
                  <a:srgbClr val="FFFFFF"/>
                </a:solidFill>
                <a:latin typeface="PT Serif" panose="020A0603040505020204" pitchFamily="18" charset="77"/>
              </a:rPr>
              <a:t>Acs</a:t>
            </a: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’</a:t>
            </a:r>
          </a:p>
          <a:p>
            <a:pPr algn="just"/>
            <a:endParaRPr lang="en-US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algn="just"/>
            <a:r>
              <a:rPr lang="en-US" sz="4000" dirty="0">
                <a:solidFill>
                  <a:srgbClr val="FFFFFF"/>
                </a:solidFill>
                <a:latin typeface="PT Serif" panose="020A0603040505020204" pitchFamily="18" charset="77"/>
              </a:rPr>
              <a:t>- </a:t>
            </a: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Problemas prácticos tras BEPS </a:t>
            </a:r>
            <a:r>
              <a:rPr lang="es-ES_tradnl" sz="4000" dirty="0" err="1">
                <a:solidFill>
                  <a:srgbClr val="FFFFFF"/>
                </a:solidFill>
                <a:latin typeface="PT Serif" panose="020A0603040505020204" pitchFamily="18" charset="77"/>
              </a:rPr>
              <a:t>Action</a:t>
            </a: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 14, incluyendo:</a:t>
            </a:r>
          </a:p>
          <a:p>
            <a:pPr algn="just"/>
            <a:endParaRPr lang="es-ES_tradnl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2114550" lvl="3" indent="-742950" algn="just">
              <a:buAutoNum type="arabicPeriod"/>
            </a:pPr>
            <a:r>
              <a:rPr lang="es-ES_tradnl" sz="3600" dirty="0">
                <a:solidFill>
                  <a:srgbClr val="FFFFFF"/>
                </a:solidFill>
                <a:latin typeface="PT Serif" panose="020A0603040505020204" pitchFamily="18" charset="77"/>
              </a:rPr>
              <a:t>Conexión con inspecciones tributarias (año en curso y años posteriores)</a:t>
            </a:r>
          </a:p>
          <a:p>
            <a:pPr marL="2114550" lvl="3" indent="-742950" algn="just">
              <a:buAutoNum type="arabicPeriod"/>
            </a:pPr>
            <a:r>
              <a:rPr lang="es-ES_tradnl" sz="3600" dirty="0">
                <a:solidFill>
                  <a:srgbClr val="FFFFFF"/>
                </a:solidFill>
                <a:latin typeface="PT Serif" panose="020A0603040505020204" pitchFamily="18" charset="77"/>
              </a:rPr>
              <a:t>Participación del contribuyente en MAP</a:t>
            </a:r>
          </a:p>
          <a:p>
            <a:pPr marL="2114550" lvl="3" indent="-742950" algn="just">
              <a:buAutoNum type="arabicPeriod"/>
            </a:pPr>
            <a:r>
              <a:rPr lang="es-ES_tradnl" sz="3600" dirty="0">
                <a:solidFill>
                  <a:srgbClr val="FFFFFF"/>
                </a:solidFill>
                <a:latin typeface="PT Serif" panose="020A0603040505020204" pitchFamily="18" charset="77"/>
              </a:rPr>
              <a:t>Transparencia e incoherencia, soluciones no siempre sobre ‘principios’</a:t>
            </a:r>
          </a:p>
          <a:p>
            <a:pPr marL="2114550" lvl="3" indent="-742950" algn="just">
              <a:buAutoNum type="arabicPeriod"/>
            </a:pPr>
            <a:r>
              <a:rPr lang="es-ES_tradnl" sz="3600" dirty="0">
                <a:solidFill>
                  <a:srgbClr val="FFFFFF"/>
                </a:solidFill>
                <a:latin typeface="PT Serif" panose="020A0603040505020204" pitchFamily="18" charset="77"/>
              </a:rPr>
              <a:t>Comentarios OCDE, art. 25, no siempre adaptados al Derecho internacional público (obstáculos todavía presentes para acceso a MAP)</a:t>
            </a:r>
          </a:p>
          <a:p>
            <a:pPr>
              <a:lnSpc>
                <a:spcPts val="3779"/>
              </a:lnSpc>
            </a:pPr>
            <a:endParaRPr lang="en-US" sz="36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7757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533400" y="800100"/>
            <a:ext cx="1412608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84"/>
              </a:lnSpc>
            </a:pPr>
            <a:endParaRPr lang="en-US" sz="4400" b="1" dirty="0">
              <a:solidFill>
                <a:srgbClr val="FF8650"/>
              </a:solidFill>
              <a:latin typeface="PT Serif"/>
            </a:endParaRPr>
          </a:p>
          <a:p>
            <a:pPr marL="0" lvl="0" indent="0">
              <a:lnSpc>
                <a:spcPts val="5084"/>
              </a:lnSpc>
            </a:pPr>
            <a:r>
              <a:rPr lang="en-US" sz="4400" b="1" dirty="0">
                <a:solidFill>
                  <a:srgbClr val="FF8650"/>
                </a:solidFill>
                <a:latin typeface="PT Serif"/>
              </a:rPr>
              <a:t>BEPS Action 14: </a:t>
            </a:r>
            <a:r>
              <a:rPr lang="es-ES_tradnl" sz="4400" b="1" dirty="0">
                <a:solidFill>
                  <a:srgbClr val="FF8650"/>
                </a:solidFill>
                <a:latin typeface="PT Serif"/>
              </a:rPr>
              <a:t>límites externos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8200" y="2656407"/>
            <a:ext cx="16459200" cy="1209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La ‘brecha en los procedimientos internacionales de resoluciones de disputas’: el alcance limitado del MAP / arbitraje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_tradnl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Aplicación limitada de tratados bilaterales de protección de inversiones o libre comercio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_tradnl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Sistemas unilaterales (FTC, TP, Ombudsman / mediación, </a:t>
            </a:r>
            <a:r>
              <a:rPr lang="es-ES_tradnl" sz="4000" dirty="0" err="1">
                <a:solidFill>
                  <a:srgbClr val="FFFFFF"/>
                </a:solidFill>
                <a:latin typeface="PT Serif" panose="020A0603040505020204" pitchFamily="18" charset="77"/>
              </a:rPr>
              <a:t>Prodecon</a:t>
            </a: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)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s-ES_tradnl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MAAC + disposiciones internas (el caso del P2)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_tradnl" sz="4000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PT Serif" panose="020A0603040505020204" pitchFamily="18" charset="77"/>
              </a:rPr>
              <a:t>Prevención de disputas</a:t>
            </a:r>
          </a:p>
          <a:p>
            <a:pPr>
              <a:lnSpc>
                <a:spcPts val="3779"/>
              </a:lnSpc>
            </a:pPr>
            <a:r>
              <a:rPr lang="en-US" sz="4000" dirty="0">
                <a:solidFill>
                  <a:srgbClr val="FFFFFF"/>
                </a:solidFill>
                <a:latin typeface="Roboto"/>
              </a:rPr>
              <a:t>	</a:t>
            </a:r>
          </a:p>
          <a:p>
            <a:pPr>
              <a:lnSpc>
                <a:spcPts val="3779"/>
              </a:lnSpc>
            </a:pPr>
            <a:endParaRPr lang="en-US" sz="40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FFFFFF"/>
                </a:solidFill>
                <a:latin typeface="Roboto"/>
              </a:rPr>
              <a:t> </a:t>
            </a: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7964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914400" y="4229100"/>
            <a:ext cx="16535400" cy="2358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 dirty="0">
                <a:solidFill>
                  <a:srgbClr val="FF914D"/>
                </a:solidFill>
                <a:latin typeface="PT Serif"/>
              </a:rPr>
              <a:t>Cuestiones preliminares sobre el programa de la jornada</a:t>
            </a:r>
          </a:p>
        </p:txBody>
      </p:sp>
    </p:spTree>
    <p:extLst>
      <p:ext uri="{BB962C8B-B14F-4D97-AF65-F5344CB8AC3E}">
        <p14:creationId xmlns:p14="http://schemas.microsoft.com/office/powerpoint/2010/main" val="400771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0569100-9B9E-808A-04F5-BC218A602539}"/>
              </a:ext>
            </a:extLst>
          </p:cNvPr>
          <p:cNvSpPr/>
          <p:nvPr/>
        </p:nvSpPr>
        <p:spPr>
          <a:xfrm>
            <a:off x="0" y="18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TextBox 4"/>
          <p:cNvSpPr txBox="1"/>
          <p:nvPr/>
        </p:nvSpPr>
        <p:spPr>
          <a:xfrm>
            <a:off x="461381" y="517264"/>
            <a:ext cx="17365237" cy="66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FF914D"/>
                </a:solidFill>
                <a:latin typeface="PT Serif"/>
              </a:rPr>
              <a:t>Objectivos</a:t>
            </a:r>
            <a:r>
              <a:rPr lang="en-US" sz="4400" b="1" dirty="0">
                <a:solidFill>
                  <a:srgbClr val="FF914D"/>
                </a:solidFill>
                <a:latin typeface="PT Serif"/>
              </a:rPr>
              <a:t> “Global IFA’s 2024 TLP”</a:t>
            </a:r>
            <a:endParaRPr lang="en-US" sz="4000" b="1" dirty="0">
              <a:solidFill>
                <a:srgbClr val="FF914D"/>
              </a:solidFill>
              <a:latin typeface="PT Serif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0C67DFA-4B7A-CA94-4F20-3C8804C0484A}"/>
              </a:ext>
            </a:extLst>
          </p:cNvPr>
          <p:cNvSpPr txBox="1">
            <a:spLocks/>
          </p:cNvSpPr>
          <p:nvPr/>
        </p:nvSpPr>
        <p:spPr>
          <a:xfrm>
            <a:off x="723900" y="1401762"/>
            <a:ext cx="168402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PH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Revisar los problemas y desafíos prácticos que plantea el actual procedimiento internacional de resolución de disputas: ¿funciona? ¿cómo puede mejorarse? ¿qué pueden hacer los países con pocos </a:t>
            </a:r>
            <a:r>
              <a:rPr lang="es-ES_tradnl" dirty="0" err="1">
                <a:solidFill>
                  <a:schemeClr val="bg1"/>
                </a:solidFill>
                <a:latin typeface="PT Serif" panose="020A0603040505020204" pitchFamily="18" charset="0"/>
              </a:rPr>
              <a:t>CDIs</a:t>
            </a: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? ¿deben adoptar </a:t>
            </a:r>
            <a:r>
              <a:rPr lang="es-ES_tradnl" dirty="0" err="1">
                <a:solidFill>
                  <a:schemeClr val="bg1"/>
                </a:solidFill>
                <a:latin typeface="PT Serif" panose="020A0603040505020204" pitchFamily="18" charset="0"/>
              </a:rPr>
              <a:t>CDIs</a:t>
            </a: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 o bien otros sistemas alternativos de resolución / </a:t>
            </a:r>
            <a:r>
              <a:rPr lang="es-ES_tradnl" dirty="0" err="1">
                <a:solidFill>
                  <a:schemeClr val="bg1"/>
                </a:solidFill>
                <a:latin typeface="PT Serif" panose="020A0603040505020204" pitchFamily="18" charset="0"/>
              </a:rPr>
              <a:t>prevenció</a:t>
            </a: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 de disputas?  </a:t>
            </a:r>
            <a:endParaRPr lang="es-ES_tradnl" dirty="0">
              <a:solidFill>
                <a:schemeClr val="accent6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endParaRPr lang="es-ES_tradnl" sz="105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endParaRPr lang="es-ES_tradnl" sz="6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Explorar potenciales mejoras en los procedimientos de resolución de disputas, incluyendo Acción 14 BEPS 14 o fuera de ese contexto</a:t>
            </a:r>
          </a:p>
          <a:p>
            <a:pPr algn="just">
              <a:buFont typeface="Wingdings" pitchFamily="2" charset="2"/>
              <a:buChar char="Ø"/>
            </a:pPr>
            <a:endParaRPr lang="es-ES_tradnl" sz="1050" dirty="0">
              <a:solidFill>
                <a:srgbClr val="FF8650"/>
              </a:solidFill>
              <a:latin typeface="PT Serif" panose="020A060304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dirty="0">
                <a:solidFill>
                  <a:schemeClr val="bg1"/>
                </a:solidFill>
                <a:latin typeface="PT Serif" panose="020A0603040505020204" pitchFamily="18" charset="0"/>
              </a:rPr>
              <a:t>El programa científico refleja la importancia que IFA Global da a la cuestión de la resolución de disputas en el ámbito internacional desde una perspectiva holística.</a:t>
            </a:r>
            <a:endParaRPr lang="es-ES_tradnl" kern="1200" dirty="0">
              <a:solidFill>
                <a:srgbClr val="FF8650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endParaRPr lang="es-ES_tradnl" sz="1050" dirty="0">
              <a:solidFill>
                <a:srgbClr val="FF8650"/>
              </a:solidFill>
              <a:latin typeface="PT Serif" panose="020A060304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_tradnl" kern="1200" dirty="0">
                <a:solidFill>
                  <a:schemeClr val="bg2"/>
                </a:solidFill>
                <a:latin typeface="PT Serif" panose="020A0603040505020204" pitchFamily="18" charset="0"/>
              </a:rPr>
              <a:t> Congreso octubre 2024 en Ciudad del Cabo 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“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Practical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 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approaches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 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to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 International 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Tax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 Dispute 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Prevention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 and </a:t>
            </a:r>
            <a:r>
              <a:rPr lang="es-ES_tradnl" i="1" kern="1200" dirty="0" err="1">
                <a:solidFill>
                  <a:srgbClr val="FF8650"/>
                </a:solidFill>
                <a:latin typeface="PT Serif" panose="020A0603040505020204" pitchFamily="18" charset="0"/>
              </a:rPr>
              <a:t>Resolution</a:t>
            </a:r>
            <a:r>
              <a:rPr lang="es-ES_tradnl" i="1" kern="1200" dirty="0">
                <a:solidFill>
                  <a:srgbClr val="FF8650"/>
                </a:solidFill>
                <a:latin typeface="PT Serif" panose="020A0603040505020204" pitchFamily="18" charset="0"/>
              </a:rPr>
              <a:t>”</a:t>
            </a:r>
            <a:endParaRPr lang="es-ES_tradnl" kern="1200" dirty="0">
              <a:solidFill>
                <a:schemeClr val="bg2"/>
              </a:solidFill>
              <a:latin typeface="PT Serif" panose="020A060304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s-ES_tradnl" sz="2800" b="1" dirty="0">
              <a:solidFill>
                <a:srgbClr val="FF8650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r>
              <a:rPr lang="en-PH" sz="2800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</a:p>
          <a:p>
            <a:pPr algn="just"/>
            <a:endParaRPr lang="en-PH" sz="28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0569100-9B9E-808A-04F5-BC218A602539}"/>
              </a:ext>
            </a:extLst>
          </p:cNvPr>
          <p:cNvSpPr/>
          <p:nvPr/>
        </p:nvSpPr>
        <p:spPr>
          <a:xfrm>
            <a:off x="-76200" y="0"/>
            <a:ext cx="18524220" cy="10325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4" name="TextBox 4"/>
          <p:cNvSpPr txBox="1"/>
          <p:nvPr/>
        </p:nvSpPr>
        <p:spPr>
          <a:xfrm>
            <a:off x="313163" y="495300"/>
            <a:ext cx="17365237" cy="135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914D"/>
                </a:solidFill>
                <a:latin typeface="PT Serif"/>
              </a:rPr>
              <a:t>Global IFA’s 2024 TLP: </a:t>
            </a:r>
            <a:r>
              <a:rPr lang="es-ES_tradnl" sz="4400" b="1" dirty="0">
                <a:solidFill>
                  <a:srgbClr val="FF914D"/>
                </a:solidFill>
                <a:latin typeface="PT Serif"/>
              </a:rPr>
              <a:t>el contexto global de resolución de disputas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0C67DFA-4B7A-CA94-4F20-3C8804C0484A}"/>
              </a:ext>
            </a:extLst>
          </p:cNvPr>
          <p:cNvSpPr txBox="1">
            <a:spLocks/>
          </p:cNvSpPr>
          <p:nvPr/>
        </p:nvSpPr>
        <p:spPr>
          <a:xfrm>
            <a:off x="654996" y="2400300"/>
            <a:ext cx="168402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PH" sz="28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endParaRPr lang="en-PH" sz="2800" b="1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marL="0" indent="0" algn="just">
              <a:buNone/>
            </a:pPr>
            <a:r>
              <a:rPr lang="en-PH" sz="2800" dirty="0">
                <a:solidFill>
                  <a:schemeClr val="bg1"/>
                </a:solidFill>
                <a:latin typeface="PT Serif" panose="020A0603040505020204" pitchFamily="18" charset="0"/>
              </a:rPr>
              <a:t> </a:t>
            </a:r>
          </a:p>
          <a:p>
            <a:pPr algn="just"/>
            <a:endParaRPr lang="en-PH" sz="28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5C017124-BA29-6476-8EF5-9EB44F04F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90700"/>
            <a:ext cx="15163800" cy="746760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fr-FR" sz="2800" dirty="0">
              <a:solidFill>
                <a:srgbClr val="750B01"/>
              </a:solidFill>
              <a:latin typeface="Times New Roman" charset="0"/>
              <a:ea typeface="ヒラギノ角ゴ Pro W3" charset="-128"/>
            </a:endParaRPr>
          </a:p>
          <a:p>
            <a:pPr algn="ctr">
              <a:defRPr/>
            </a:pPr>
            <a:endParaRPr lang="fr-FR" sz="1800" dirty="0">
              <a:solidFill>
                <a:srgbClr val="750B01"/>
              </a:solidFill>
              <a:latin typeface="Times New Roman" charset="0"/>
              <a:ea typeface="ヒラギノ角ゴ Pro W3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47633C-8FD0-42F5-F7D8-CB5C70D6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13028"/>
            <a:ext cx="5257801" cy="242087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F323991-793C-6412-661E-87BDA8626A07}"/>
              </a:ext>
            </a:extLst>
          </p:cNvPr>
          <p:cNvSpPr txBox="1"/>
          <p:nvPr/>
        </p:nvSpPr>
        <p:spPr>
          <a:xfrm>
            <a:off x="6247971" y="2476500"/>
            <a:ext cx="5867829" cy="2739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AU" sz="2400" dirty="0">
              <a:latin typeface="PT Serif" panose="020A0603040505020204" pitchFamily="18" charset="0"/>
            </a:endParaRPr>
          </a:p>
          <a:p>
            <a:pPr algn="ctr"/>
            <a:r>
              <a:rPr lang="es-ES_tradnl" sz="3600" b="1" dirty="0">
                <a:latin typeface="PT Serif" panose="020A0603040505020204" pitchFamily="18" charset="0"/>
              </a:rPr>
              <a:t>El MAP como centro de atención de TLP</a:t>
            </a:r>
          </a:p>
          <a:p>
            <a:pPr algn="ctr"/>
            <a:endParaRPr lang="en-AU" sz="3000" b="1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200" b="1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331A38EA-0B52-402F-C8F9-DBD65FAD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568"/>
            <a:ext cx="4800600" cy="209573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A9DB848-FCF1-BADA-D46B-EAD4E796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0" y="4762500"/>
            <a:ext cx="4568781" cy="278909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219556A-823D-8953-397F-47C7FA8ADDBA}"/>
              </a:ext>
            </a:extLst>
          </p:cNvPr>
          <p:cNvSpPr txBox="1"/>
          <p:nvPr/>
        </p:nvSpPr>
        <p:spPr>
          <a:xfrm>
            <a:off x="1596551" y="5080218"/>
            <a:ext cx="5794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2400" dirty="0">
              <a:solidFill>
                <a:srgbClr val="C00000"/>
              </a:solidFill>
              <a:latin typeface="PT Serif" panose="020A0603040505020204" pitchFamily="18" charset="0"/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  <a:latin typeface="PT Serif" panose="020A0603040505020204" pitchFamily="18" charset="0"/>
              </a:rPr>
              <a:t>Recursos internos </a:t>
            </a:r>
          </a:p>
          <a:p>
            <a:pPr algn="ctr"/>
            <a:r>
              <a:rPr lang="es-ES_tradnl" sz="2800" b="1" dirty="0">
                <a:solidFill>
                  <a:srgbClr val="C00000"/>
                </a:solidFill>
                <a:latin typeface="PT Serif" panose="020A0603040505020204" pitchFamily="18" charset="0"/>
              </a:rPr>
              <a:t>/ disputas judiciales</a:t>
            </a:r>
            <a:endParaRPr lang="es-ES_tradnl" sz="28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C6AEF517-F4C9-D364-B3F7-605B24BEC270}"/>
              </a:ext>
            </a:extLst>
          </p:cNvPr>
          <p:cNvSpPr txBox="1"/>
          <p:nvPr/>
        </p:nvSpPr>
        <p:spPr>
          <a:xfrm>
            <a:off x="11814649" y="4914900"/>
            <a:ext cx="45683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28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r>
              <a:rPr lang="es-ES_tradnl" sz="3200" b="1" dirty="0">
                <a:solidFill>
                  <a:srgbClr val="C00000"/>
                </a:solidFill>
                <a:latin typeface="PT Serif" panose="020A0603040505020204" pitchFamily="18" charset="0"/>
              </a:rPr>
              <a:t>Otros desafíos, por ejemplo, P2 </a:t>
            </a:r>
          </a:p>
          <a:p>
            <a:pPr algn="ctr"/>
            <a:endParaRPr lang="en-AU" sz="3000" b="1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200" b="1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pPr algn="ctr"/>
            <a:endParaRPr lang="en-AU" sz="24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cxnSp>
        <p:nvCxnSpPr>
          <p:cNvPr id="6" name="Connecteur droit avec flèche 44">
            <a:extLst>
              <a:ext uri="{FF2B5EF4-FFF2-40B4-BE49-F238E27FC236}">
                <a16:creationId xmlns:a16="http://schemas.microsoft.com/office/drawing/2014/main" id="{8A1DED0F-2BC5-1EFC-0753-FC11373220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65667" y="4610100"/>
            <a:ext cx="2316084" cy="581572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avec flèche 44">
            <a:extLst>
              <a:ext uri="{FF2B5EF4-FFF2-40B4-BE49-F238E27FC236}">
                <a16:creationId xmlns:a16="http://schemas.microsoft.com/office/drawing/2014/main" id="{79C7CC05-FF9A-9E7A-8364-4D7FFCB553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81751" y="4602162"/>
            <a:ext cx="3562649" cy="395478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44">
            <a:extLst>
              <a:ext uri="{FF2B5EF4-FFF2-40B4-BE49-F238E27FC236}">
                <a16:creationId xmlns:a16="http://schemas.microsoft.com/office/drawing/2014/main" id="{AB89F0BE-FB57-C44C-CCB1-95A0E746B0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81751" y="4610100"/>
            <a:ext cx="319350" cy="1981200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1226835-0C6B-DDCC-E27B-68F698FC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352" y="6591300"/>
            <a:ext cx="5718648" cy="2334017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35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>
              <a:buNone/>
            </a:pPr>
            <a:r>
              <a:rPr lang="es-ES_tradnl" sz="3200" b="1" dirty="0">
                <a:solidFill>
                  <a:srgbClr val="C00000"/>
                </a:solidFill>
                <a:latin typeface="PT Serif" panose="020A0603040505020204" pitchFamily="18" charset="0"/>
              </a:rPr>
              <a:t>Arbitraje de </a:t>
            </a:r>
            <a:r>
              <a:rPr lang="en-AU" sz="3200" b="1" dirty="0">
                <a:solidFill>
                  <a:srgbClr val="C00000"/>
                </a:solidFill>
                <a:latin typeface="PT Serif" panose="020A0603040505020204" pitchFamily="18" charset="0"/>
              </a:rPr>
              <a:t>inversions</a:t>
            </a:r>
          </a:p>
          <a:p>
            <a:pPr algn="ctr">
              <a:buNone/>
            </a:pPr>
            <a:r>
              <a:rPr lang="en-AU" sz="3200" b="1" dirty="0">
                <a:solidFill>
                  <a:srgbClr val="C00000"/>
                </a:solidFill>
                <a:latin typeface="PT Serif" panose="020A0603040505020204" pitchFamily="18" charset="0"/>
              </a:rPr>
              <a:t> (ISDS)</a:t>
            </a:r>
          </a:p>
        </p:txBody>
      </p:sp>
    </p:spTree>
    <p:extLst>
      <p:ext uri="{BB962C8B-B14F-4D97-AF65-F5344CB8AC3E}">
        <p14:creationId xmlns:p14="http://schemas.microsoft.com/office/powerpoint/2010/main" val="26388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4D4B-D7FA-F53C-AE3A-26C1B2D9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4B36F1-26A4-B175-DBB6-8D52959FD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8E81B48-D707-6704-3579-18EB0960341A}"/>
              </a:ext>
            </a:extLst>
          </p:cNvPr>
          <p:cNvSpPr txBox="1"/>
          <p:nvPr/>
        </p:nvSpPr>
        <p:spPr>
          <a:xfrm>
            <a:off x="838200" y="3543300"/>
            <a:ext cx="16535400" cy="2882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>
                <a:solidFill>
                  <a:srgbClr val="FF914D"/>
                </a:solidFill>
                <a:latin typeface="PT Serif"/>
              </a:rPr>
              <a:t>Travelling Lecturer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solidFill>
                  <a:srgbClr val="FF914D"/>
                </a:solidFill>
                <a:latin typeface="PT Serif"/>
              </a:rPr>
              <a:t>Prof. </a:t>
            </a:r>
            <a:r>
              <a:rPr lang="en-GB" sz="6600" b="1" dirty="0" err="1">
                <a:solidFill>
                  <a:srgbClr val="FF914D"/>
                </a:solidFill>
                <a:latin typeface="PT Serif"/>
              </a:rPr>
              <a:t>Dr.</a:t>
            </a:r>
            <a:r>
              <a:rPr lang="en-GB" sz="6600" b="1" dirty="0">
                <a:solidFill>
                  <a:srgbClr val="FF914D"/>
                </a:solidFill>
                <a:latin typeface="PT Serif"/>
              </a:rPr>
              <a:t> Adolfo Martín Jiménez</a:t>
            </a:r>
          </a:p>
        </p:txBody>
      </p:sp>
    </p:spTree>
    <p:extLst>
      <p:ext uri="{BB962C8B-B14F-4D97-AF65-F5344CB8AC3E}">
        <p14:creationId xmlns:p14="http://schemas.microsoft.com/office/powerpoint/2010/main" val="260229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739331" y="874917"/>
            <a:ext cx="16024669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s-ES_tradnl" sz="4500" b="1" dirty="0">
                <a:solidFill>
                  <a:srgbClr val="FF8650"/>
                </a:solidFill>
                <a:latin typeface="PT Serif"/>
              </a:rPr>
              <a:t>Por qué hablar de resolución de disputas y BEPS </a:t>
            </a:r>
            <a:r>
              <a:rPr lang="es-ES_tradnl" sz="4500" b="1" dirty="0" err="1">
                <a:solidFill>
                  <a:srgbClr val="FF8650"/>
                </a:solidFill>
                <a:latin typeface="PT Serif"/>
              </a:rPr>
              <a:t>Action</a:t>
            </a:r>
            <a:r>
              <a:rPr lang="es-ES_tradnl" sz="4500" b="1" dirty="0">
                <a:solidFill>
                  <a:srgbClr val="FF8650"/>
                </a:solidFill>
                <a:latin typeface="PT Serif"/>
              </a:rPr>
              <a:t> 14 en Colombia? </a:t>
            </a:r>
          </a:p>
          <a:p>
            <a:pPr marL="0" lvl="0" indent="0">
              <a:lnSpc>
                <a:spcPts val="5084"/>
              </a:lnSpc>
            </a:pPr>
            <a:endParaRPr lang="en-US" sz="4500" dirty="0">
              <a:solidFill>
                <a:srgbClr val="FF8650"/>
              </a:solidFill>
              <a:latin typeface="PT Serif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331" y="2656407"/>
            <a:ext cx="16253269" cy="11172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</a:rPr>
              <a:t>1</a:t>
            </a:r>
            <a:r>
              <a:rPr lang="es-ES_tradnl" sz="3200" dirty="0">
                <a:solidFill>
                  <a:srgbClr val="FFFFFF"/>
                </a:solidFill>
                <a:latin typeface="Roboto"/>
              </a:rPr>
              <a:t>. Colombia es miembro de la OCDE, legislación sobre precios de transferencia homologable a la propia de la OCDE, cláusulas </a:t>
            </a:r>
            <a:r>
              <a:rPr lang="es-ES_tradnl" sz="3200" dirty="0" err="1">
                <a:solidFill>
                  <a:srgbClr val="FFFFFF"/>
                </a:solidFill>
                <a:latin typeface="Roboto"/>
              </a:rPr>
              <a:t>anti-abuso</a:t>
            </a:r>
            <a:r>
              <a:rPr lang="es-ES_tradnl" sz="3200" dirty="0">
                <a:solidFill>
                  <a:srgbClr val="FFFFFF"/>
                </a:solidFill>
                <a:latin typeface="Roboto"/>
              </a:rPr>
              <a:t> internas etc.</a:t>
            </a:r>
          </a:p>
          <a:p>
            <a:pPr>
              <a:lnSpc>
                <a:spcPts val="3779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s-ES_tradnl" sz="3200" dirty="0">
                <a:solidFill>
                  <a:srgbClr val="FFFFFF"/>
                </a:solidFill>
                <a:latin typeface="Roboto"/>
              </a:rPr>
              <a:t>2. Los </a:t>
            </a:r>
            <a:r>
              <a:rPr lang="es-ES_tradnl" sz="3200" dirty="0" err="1">
                <a:solidFill>
                  <a:srgbClr val="FFFFFF"/>
                </a:solidFill>
                <a:latin typeface="Roboto"/>
              </a:rPr>
              <a:t>CDIs</a:t>
            </a:r>
            <a:r>
              <a:rPr lang="es-ES_tradnl" sz="3200" dirty="0">
                <a:solidFill>
                  <a:srgbClr val="FFFFFF"/>
                </a:solidFill>
                <a:latin typeface="Roboto"/>
              </a:rPr>
              <a:t> colombianos (en desarrollo) y su MAP deben aplicarse de acuerdo con BEPS </a:t>
            </a:r>
            <a:r>
              <a:rPr lang="es-ES_tradnl" sz="3200" dirty="0" err="1">
                <a:solidFill>
                  <a:srgbClr val="FFFFFF"/>
                </a:solidFill>
                <a:latin typeface="Roboto"/>
              </a:rPr>
              <a:t>Action</a:t>
            </a:r>
            <a:r>
              <a:rPr lang="es-ES_tradnl" sz="3200" dirty="0">
                <a:solidFill>
                  <a:srgbClr val="FFFFFF"/>
                </a:solidFill>
                <a:latin typeface="Roboto"/>
              </a:rPr>
              <a:t> 14 (ligero incremento de casos en 2022, 5 precios transferencia, 1 otros casos)</a:t>
            </a:r>
          </a:p>
          <a:p>
            <a:pPr>
              <a:lnSpc>
                <a:spcPts val="3779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s-ES_tradnl" sz="3200" dirty="0">
                <a:solidFill>
                  <a:srgbClr val="FFFFFF"/>
                </a:solidFill>
                <a:latin typeface="Roboto"/>
              </a:rPr>
              <a:t>3. La existencia de procedimientos de resolución de disputas en </a:t>
            </a:r>
            <a:r>
              <a:rPr lang="es-ES_tradnl" sz="3200" dirty="0" err="1">
                <a:solidFill>
                  <a:srgbClr val="FFFFFF"/>
                </a:solidFill>
                <a:latin typeface="Roboto"/>
              </a:rPr>
              <a:t>CDIs</a:t>
            </a:r>
            <a:r>
              <a:rPr lang="es-ES_tradnl" sz="3200" dirty="0">
                <a:solidFill>
                  <a:srgbClr val="FFFFFF"/>
                </a:solidFill>
                <a:latin typeface="Roboto"/>
              </a:rPr>
              <a:t> se potencia cuando los contribuyentes empiezan a hacer uso de esos procedimientos</a:t>
            </a:r>
          </a:p>
          <a:p>
            <a:pPr>
              <a:lnSpc>
                <a:spcPts val="3779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s-ES_tradnl" sz="3200" dirty="0">
                <a:solidFill>
                  <a:srgbClr val="FFFFFF"/>
                </a:solidFill>
                <a:latin typeface="Roboto"/>
              </a:rPr>
              <a:t>4. La existencia de procedimientos internacionales: (1) un elemento de mejora de calidad de los ajustes (revisables en el otro Estado), (2) de seguridad jurídica</a:t>
            </a:r>
          </a:p>
          <a:p>
            <a:pPr>
              <a:lnSpc>
                <a:spcPts val="3779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s-ES_tradnl" sz="3200" dirty="0">
                <a:solidFill>
                  <a:srgbClr val="FFFFFF"/>
                </a:solidFill>
                <a:latin typeface="Roboto"/>
              </a:rPr>
              <a:t>5. Conocer lo que se hace internacionalmente ayuda a plantear si hay otras necesidades y otros procedimientos, los problemas internos y la perspectiva de países como Colombia es importante para otros países</a:t>
            </a:r>
          </a:p>
          <a:p>
            <a:pPr>
              <a:lnSpc>
                <a:spcPts val="3779"/>
              </a:lnSpc>
            </a:pPr>
            <a:endParaRPr lang="es-ES_tradnl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32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3200" dirty="0">
              <a:solidFill>
                <a:srgbClr val="FFFFFF"/>
              </a:solidFill>
              <a:latin typeface="Roboto"/>
            </a:endParaRPr>
          </a:p>
          <a:p>
            <a:pPr marL="971550" lvl="1" indent="-514350">
              <a:lnSpc>
                <a:spcPts val="3779"/>
              </a:lnSpc>
              <a:buAutoNum type="alphaLcParenR"/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FFFFFF"/>
                </a:solidFill>
                <a:latin typeface="Roboto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685800" y="643541"/>
            <a:ext cx="16978806" cy="75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00" b="1" dirty="0">
                <a:solidFill>
                  <a:srgbClr val="FF914D"/>
                </a:solidFill>
                <a:latin typeface="PT Serif"/>
              </a:rPr>
              <a:t>OECD: Making dispute resolution mechanisms more effective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8D8CB9-1ED5-D281-A13F-88F12A497B24}"/>
              </a:ext>
            </a:extLst>
          </p:cNvPr>
          <p:cNvGrpSpPr/>
          <p:nvPr/>
        </p:nvGrpSpPr>
        <p:grpSpPr>
          <a:xfrm>
            <a:off x="1066800" y="2014943"/>
            <a:ext cx="16230600" cy="7090957"/>
            <a:chOff x="851995" y="1557743"/>
            <a:chExt cx="16284734" cy="747195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B04BE6-783F-CF2A-9521-854C2491F1EE}"/>
                </a:ext>
              </a:extLst>
            </p:cNvPr>
            <p:cNvSpPr/>
            <p:nvPr/>
          </p:nvSpPr>
          <p:spPr>
            <a:xfrm>
              <a:off x="851995" y="1557743"/>
              <a:ext cx="16284734" cy="7471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364F29-DE8B-D673-9617-4F7376415F6F}"/>
                </a:ext>
              </a:extLst>
            </p:cNvPr>
            <p:cNvGrpSpPr/>
            <p:nvPr/>
          </p:nvGrpSpPr>
          <p:grpSpPr>
            <a:xfrm>
              <a:off x="1186581" y="1872066"/>
              <a:ext cx="15615562" cy="7007025"/>
              <a:chOff x="3976604" y="2991774"/>
              <a:chExt cx="11644961" cy="5166340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19B1F131-E718-2F5D-27FE-B894DB8E6D9F}"/>
                  </a:ext>
                </a:extLst>
              </p:cNvPr>
              <p:cNvSpPr/>
              <p:nvPr/>
            </p:nvSpPr>
            <p:spPr>
              <a:xfrm>
                <a:off x="4190800" y="5143501"/>
                <a:ext cx="11430765" cy="511910"/>
              </a:xfrm>
              <a:prstGeom prst="rightArrow">
                <a:avLst>
                  <a:gd name="adj1" fmla="val 50000"/>
                  <a:gd name="adj2" fmla="val 33857"/>
                </a:avLst>
              </a:prstGeom>
              <a:solidFill>
                <a:srgbClr val="1008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8F08878B-BD24-702F-54F2-72B5C51DA7D8}"/>
                  </a:ext>
                </a:extLst>
              </p:cNvPr>
              <p:cNvSpPr/>
              <p:nvPr/>
            </p:nvSpPr>
            <p:spPr>
              <a:xfrm>
                <a:off x="14689023" y="5143501"/>
                <a:ext cx="930429" cy="511910"/>
              </a:xfrm>
              <a:prstGeom prst="rightArrow">
                <a:avLst>
                  <a:gd name="adj1" fmla="val 50000"/>
                  <a:gd name="adj2" fmla="val 33857"/>
                </a:avLst>
              </a:prstGeom>
              <a:pattFill prst="dkUpDiag">
                <a:fgClr>
                  <a:srgbClr val="00206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7B661-3FC4-5917-455E-6732789666B7}"/>
                  </a:ext>
                </a:extLst>
              </p:cNvPr>
              <p:cNvSpPr txBox="1"/>
              <p:nvPr/>
            </p:nvSpPr>
            <p:spPr>
              <a:xfrm>
                <a:off x="3976604" y="2991774"/>
                <a:ext cx="1918033" cy="150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rgbClr val="C00000"/>
                    </a:solidFill>
                  </a:rPr>
                  <a:t>2007</a:t>
                </a:r>
              </a:p>
              <a:p>
                <a:pPr algn="ctr"/>
                <a:r>
                  <a:rPr lang="en-AU" sz="2400" dirty="0"/>
                  <a:t>Manual “Effective Mutual Agreement Procedures” (MEMAP)</a:t>
                </a:r>
                <a:endParaRPr lang="en-AU" sz="2400" b="0" i="0" dirty="0">
                  <a:effectLst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ABA793-F234-D2A3-AD6D-6266B1349B61}"/>
                  </a:ext>
                </a:extLst>
              </p:cNvPr>
              <p:cNvSpPr txBox="1"/>
              <p:nvPr/>
            </p:nvSpPr>
            <p:spPr>
              <a:xfrm>
                <a:off x="6474787" y="2991774"/>
                <a:ext cx="1678123" cy="1075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rgbClr val="C00000"/>
                    </a:solidFill>
                  </a:rPr>
                  <a:t>2015</a:t>
                </a:r>
              </a:p>
              <a:p>
                <a:pPr algn="ctr"/>
                <a:r>
                  <a:rPr lang="en-AU" sz="2400" dirty="0"/>
                  <a:t>BEPS Action 14: </a:t>
                </a:r>
                <a:r>
                  <a:rPr lang="en-AU" sz="2400" b="1" dirty="0"/>
                  <a:t>Minimum standards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C2DB1-F97B-18CB-D915-CDEC0EF30A3E}"/>
                  </a:ext>
                </a:extLst>
              </p:cNvPr>
              <p:cNvSpPr txBox="1"/>
              <p:nvPr/>
            </p:nvSpPr>
            <p:spPr>
              <a:xfrm>
                <a:off x="7070504" y="5790835"/>
                <a:ext cx="3378590" cy="2367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rgbClr val="C00000"/>
                    </a:solidFill>
                  </a:rPr>
                  <a:t>2016</a:t>
                </a:r>
                <a:r>
                  <a:rPr lang="en-AU" sz="2400" b="1" dirty="0"/>
                  <a:t> </a:t>
                </a:r>
              </a:p>
              <a:p>
                <a:pPr algn="ctr"/>
                <a:r>
                  <a:rPr lang="en-AU" sz="2400" dirty="0" err="1"/>
                  <a:t>Publicación</a:t>
                </a:r>
                <a:r>
                  <a:rPr lang="en-AU" sz="2400" dirty="0"/>
                  <a:t> </a:t>
                </a:r>
                <a:r>
                  <a:rPr lang="en-AU" sz="2400" dirty="0" err="1"/>
                  <a:t>estadísticas</a:t>
                </a:r>
                <a:r>
                  <a:rPr lang="en-AU" sz="2400" dirty="0"/>
                  <a:t> BEPS Action 14 framework</a:t>
                </a:r>
              </a:p>
              <a:p>
                <a:pPr algn="ctr"/>
                <a:endParaRPr lang="en-AU" sz="2400" dirty="0"/>
              </a:p>
              <a:p>
                <a:pPr algn="ctr"/>
                <a:r>
                  <a:rPr lang="en-US" sz="2400" dirty="0" err="1"/>
                  <a:t>Nuevos</a:t>
                </a:r>
                <a:r>
                  <a:rPr lang="en-US" sz="2400" dirty="0"/>
                  <a:t> “MAP profiles of the OECD/G20 Inclusive Framework “</a:t>
                </a:r>
                <a:endParaRPr lang="en-AU" sz="2400" dirty="0"/>
              </a:p>
              <a:p>
                <a:pPr algn="ctr"/>
                <a:endParaRPr lang="en-AU" sz="2400" dirty="0"/>
              </a:p>
              <a:p>
                <a:pPr algn="ctr"/>
                <a:r>
                  <a:rPr lang="en-AU" sz="2400" dirty="0" err="1"/>
                  <a:t>Proceso</a:t>
                </a:r>
                <a:r>
                  <a:rPr lang="en-AU" sz="2400" dirty="0"/>
                  <a:t> “Peer review”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EA5AEE-EC8E-F22E-7FAE-AEA74D5C6D91}"/>
                  </a:ext>
                </a:extLst>
              </p:cNvPr>
              <p:cNvSpPr txBox="1"/>
              <p:nvPr/>
            </p:nvSpPr>
            <p:spPr>
              <a:xfrm>
                <a:off x="8991971" y="2991774"/>
                <a:ext cx="2632840" cy="1219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2018</a:t>
                </a:r>
              </a:p>
              <a:p>
                <a:pPr algn="ctr"/>
                <a:r>
                  <a:rPr lang="en-US" sz="2400" dirty="0"/>
                  <a:t>Entrada </a:t>
                </a:r>
                <a:r>
                  <a:rPr lang="en-US" sz="2400" dirty="0" err="1"/>
                  <a:t>en</a:t>
                </a:r>
                <a:r>
                  <a:rPr lang="en-US" sz="2400" dirty="0"/>
                  <a:t> vigor BEPS MLI con </a:t>
                </a:r>
                <a:r>
                  <a:rPr lang="en-US" sz="2400" dirty="0" err="1"/>
                  <a:t>arbitraje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vinculante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opcional</a:t>
                </a:r>
                <a:endParaRPr lang="en-US" sz="24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87F45AB-7DE4-5B0D-B36A-DA25ED3AA827}"/>
                  </a:ext>
                </a:extLst>
              </p:cNvPr>
              <p:cNvSpPr/>
              <p:nvPr/>
            </p:nvSpPr>
            <p:spPr>
              <a:xfrm>
                <a:off x="4811287" y="5278924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DEA87E-91FC-0402-6B50-947990722BDC}"/>
                  </a:ext>
                </a:extLst>
              </p:cNvPr>
              <p:cNvSpPr/>
              <p:nvPr/>
            </p:nvSpPr>
            <p:spPr>
              <a:xfrm>
                <a:off x="7189515" y="5280542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1D3DD42-7399-5B91-66FB-D7AF8C82AB70}"/>
                  </a:ext>
                </a:extLst>
              </p:cNvPr>
              <p:cNvSpPr/>
              <p:nvPr/>
            </p:nvSpPr>
            <p:spPr>
              <a:xfrm>
                <a:off x="8635464" y="5280542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1E8448-BA58-E512-C3ED-7F1B8B1DAAD0}"/>
                  </a:ext>
                </a:extLst>
              </p:cNvPr>
              <p:cNvSpPr/>
              <p:nvPr/>
            </p:nvSpPr>
            <p:spPr>
              <a:xfrm>
                <a:off x="10186846" y="5278924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6E26C08-EADF-A85D-CCCD-D62A02747175}"/>
                  </a:ext>
                </a:extLst>
              </p:cNvPr>
              <p:cNvCxnSpPr>
                <a:cxnSpLocks/>
                <a:stCxn id="7" idx="2"/>
                <a:endCxn id="11" idx="0"/>
              </p:cNvCxnSpPr>
              <p:nvPr/>
            </p:nvCxnSpPr>
            <p:spPr>
              <a:xfrm>
                <a:off x="4935621" y="4498224"/>
                <a:ext cx="0" cy="78070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76B4316-310E-F111-7901-9B180C677330}"/>
                  </a:ext>
                </a:extLst>
              </p:cNvPr>
              <p:cNvCxnSpPr>
                <a:cxnSpLocks/>
                <a:stCxn id="8" idx="2"/>
                <a:endCxn id="12" idx="0"/>
              </p:cNvCxnSpPr>
              <p:nvPr/>
            </p:nvCxnSpPr>
            <p:spPr>
              <a:xfrm>
                <a:off x="7313848" y="4107609"/>
                <a:ext cx="1" cy="117293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FBCEDD9-2C44-7D62-0967-E227CB47B3A5}"/>
                  </a:ext>
                </a:extLst>
              </p:cNvPr>
              <p:cNvCxnSpPr>
                <a:cxnSpLocks/>
                <a:stCxn id="9" idx="0"/>
                <a:endCxn id="13" idx="4"/>
              </p:cNvCxnSpPr>
              <p:nvPr/>
            </p:nvCxnSpPr>
            <p:spPr>
              <a:xfrm flipH="1" flipV="1">
                <a:off x="8759798" y="5527392"/>
                <a:ext cx="1" cy="26344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21A4E03-AFF0-B921-6C88-48569D8B36DA}"/>
                  </a:ext>
                </a:extLst>
              </p:cNvPr>
              <p:cNvCxnSpPr>
                <a:cxnSpLocks/>
                <a:stCxn id="10" idx="2"/>
                <a:endCxn id="14" idx="0"/>
              </p:cNvCxnSpPr>
              <p:nvPr/>
            </p:nvCxnSpPr>
            <p:spPr>
              <a:xfrm>
                <a:off x="10308392" y="4211281"/>
                <a:ext cx="2789" cy="106764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1D3035-0D86-5F72-FCF4-722D722D9249}"/>
                  </a:ext>
                </a:extLst>
              </p:cNvPr>
              <p:cNvSpPr txBox="1"/>
              <p:nvPr/>
            </p:nvSpPr>
            <p:spPr>
              <a:xfrm>
                <a:off x="5243381" y="5767437"/>
                <a:ext cx="1415393" cy="1328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srgbClr val="C00000"/>
                    </a:solidFill>
                  </a:rPr>
                  <a:t>2008</a:t>
                </a:r>
              </a:p>
              <a:p>
                <a:pPr algn="ctr"/>
                <a:r>
                  <a:rPr lang="en-AU" sz="2400" dirty="0"/>
                  <a:t>OECD MTC 2008 </a:t>
                </a:r>
              </a:p>
              <a:p>
                <a:pPr algn="ctr"/>
                <a:r>
                  <a:rPr lang="en-AU" sz="2400" dirty="0"/>
                  <a:t>Art. 25 (5):  Arbitration</a:t>
                </a:r>
                <a:endParaRPr lang="en-AU" sz="2400" b="0" i="0" dirty="0">
                  <a:effectLst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307777-1A68-190A-37A4-EA03615E6C26}"/>
                  </a:ext>
                </a:extLst>
              </p:cNvPr>
              <p:cNvSpPr/>
              <p:nvPr/>
            </p:nvSpPr>
            <p:spPr>
              <a:xfrm>
                <a:off x="5819782" y="5278924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D7C5AD9-2296-EA97-8B01-8C2BD78136C8}"/>
                  </a:ext>
                </a:extLst>
              </p:cNvPr>
              <p:cNvCxnSpPr>
                <a:cxnSpLocks/>
                <a:stCxn id="19" idx="0"/>
                <a:endCxn id="20" idx="4"/>
              </p:cNvCxnSpPr>
              <p:nvPr/>
            </p:nvCxnSpPr>
            <p:spPr>
              <a:xfrm flipH="1" flipV="1">
                <a:off x="5944116" y="5525775"/>
                <a:ext cx="6961" cy="24166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958E8C-DFB4-0199-FCD2-D0E5DD5CBA4A}"/>
                  </a:ext>
                </a:extLst>
              </p:cNvPr>
              <p:cNvSpPr txBox="1"/>
              <p:nvPr/>
            </p:nvSpPr>
            <p:spPr>
              <a:xfrm>
                <a:off x="12091600" y="2991774"/>
                <a:ext cx="2578988" cy="150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2023</a:t>
                </a:r>
              </a:p>
              <a:p>
                <a:pPr algn="ctr"/>
                <a:r>
                  <a:rPr lang="en-AU" sz="2400" dirty="0" err="1"/>
                  <a:t>Actualización</a:t>
                </a:r>
                <a:r>
                  <a:rPr lang="en-AU" sz="2400" dirty="0"/>
                  <a:t> </a:t>
                </a:r>
                <a:r>
                  <a:rPr lang="en-AU" sz="2400" b="1" dirty="0"/>
                  <a:t>peer review</a:t>
                </a:r>
                <a:endParaRPr lang="en-AU" sz="2400" dirty="0"/>
              </a:p>
              <a:p>
                <a:pPr algn="ctr"/>
                <a:endParaRPr lang="en-AU" sz="2400" dirty="0"/>
              </a:p>
              <a:p>
                <a:pPr algn="ctr"/>
                <a:r>
                  <a:rPr lang="en-US" sz="2400" dirty="0"/>
                  <a:t>Manual </a:t>
                </a:r>
                <a:r>
                  <a:rPr lang="en-US" sz="2400" dirty="0" err="1"/>
                  <a:t>sobre</a:t>
                </a:r>
                <a:r>
                  <a:rPr lang="en-US" sz="2400" dirty="0"/>
                  <a:t> APAs </a:t>
                </a:r>
                <a:r>
                  <a:rPr lang="en-US" sz="2400" dirty="0" err="1"/>
                  <a:t>multilaterales</a:t>
                </a:r>
                <a:endParaRPr lang="en-AU" sz="24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D4CE773-DFA1-BDF1-64D1-694F9CD5DC68}"/>
                  </a:ext>
                </a:extLst>
              </p:cNvPr>
              <p:cNvSpPr/>
              <p:nvPr/>
            </p:nvSpPr>
            <p:spPr>
              <a:xfrm>
                <a:off x="13256760" y="5280543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86391B-83AA-A6D3-B9D8-F21041034FC9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>
              <a:xfrm flipH="1">
                <a:off x="13381094" y="4498224"/>
                <a:ext cx="1" cy="78232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0E1754-DBC0-5177-7216-F8C5F8BBA0B3}"/>
                  </a:ext>
                </a:extLst>
              </p:cNvPr>
              <p:cNvSpPr txBox="1"/>
              <p:nvPr/>
            </p:nvSpPr>
            <p:spPr>
              <a:xfrm>
                <a:off x="13794711" y="5767436"/>
                <a:ext cx="1788624" cy="1279288"/>
              </a:xfrm>
              <a:prstGeom prst="rect">
                <a:avLst/>
              </a:prstGeom>
              <a:pattFill prst="lt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2024 (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esperado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2400" dirty="0" err="1"/>
                  <a:t>Revisión</a:t>
                </a:r>
                <a:r>
                  <a:rPr lang="en-AU" sz="2400" dirty="0"/>
                  <a:t> MEMAP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2400" dirty="0" err="1"/>
                  <a:t>Nuevas</a:t>
                </a:r>
                <a:r>
                  <a:rPr lang="en-AU" sz="2400" dirty="0"/>
                  <a:t> OECD APA statistics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5240807-55CF-54E4-E236-D208D1F52847}"/>
                  </a:ext>
                </a:extLst>
              </p:cNvPr>
              <p:cNvSpPr/>
              <p:nvPr/>
            </p:nvSpPr>
            <p:spPr>
              <a:xfrm>
                <a:off x="14564691" y="5271534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596854B-5BAE-5CAE-B24A-9AC485DE23F3}"/>
                  </a:ext>
                </a:extLst>
              </p:cNvPr>
              <p:cNvCxnSpPr>
                <a:cxnSpLocks/>
                <a:stCxn id="25" idx="0"/>
                <a:endCxn id="26" idx="4"/>
              </p:cNvCxnSpPr>
              <p:nvPr/>
            </p:nvCxnSpPr>
            <p:spPr>
              <a:xfrm flipV="1">
                <a:off x="14689023" y="5518385"/>
                <a:ext cx="2" cy="24905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340EB4-1C82-2A93-670C-D293E20F38E6}"/>
                  </a:ext>
                </a:extLst>
              </p:cNvPr>
              <p:cNvSpPr txBox="1"/>
              <p:nvPr/>
            </p:nvSpPr>
            <p:spPr>
              <a:xfrm>
                <a:off x="11114068" y="5767437"/>
                <a:ext cx="1468959" cy="932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2022</a:t>
                </a:r>
              </a:p>
              <a:p>
                <a:pPr algn="ctr"/>
                <a:r>
                  <a:rPr lang="en-AU" sz="2400" dirty="0"/>
                  <a:t>Manual APAs </a:t>
                </a:r>
                <a:r>
                  <a:rPr lang="en-AU" sz="2400" dirty="0" err="1"/>
                  <a:t>Bilaterales</a:t>
                </a:r>
                <a:r>
                  <a:rPr lang="en-AU" sz="2400" dirty="0"/>
                  <a:t>  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F4A30F-93B1-9650-A30B-FC87E66A3581}"/>
                  </a:ext>
                </a:extLst>
              </p:cNvPr>
              <p:cNvSpPr/>
              <p:nvPr/>
            </p:nvSpPr>
            <p:spPr>
              <a:xfrm>
                <a:off x="11716990" y="5280546"/>
                <a:ext cx="248668" cy="2468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8B6CDB5-FBE9-98E5-047A-F791B6F5AA82}"/>
                  </a:ext>
                </a:extLst>
              </p:cNvPr>
              <p:cNvCxnSpPr>
                <a:cxnSpLocks/>
                <a:stCxn id="28" idx="0"/>
                <a:endCxn id="29" idx="4"/>
              </p:cNvCxnSpPr>
              <p:nvPr/>
            </p:nvCxnSpPr>
            <p:spPr>
              <a:xfrm flipH="1" flipV="1">
                <a:off x="11841324" y="5527397"/>
                <a:ext cx="7224" cy="24004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98731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3" name="TextBox 3"/>
          <p:cNvSpPr txBox="1"/>
          <p:nvPr/>
        </p:nvSpPr>
        <p:spPr>
          <a:xfrm>
            <a:off x="851994" y="643541"/>
            <a:ext cx="14921406" cy="2366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endParaRPr lang="en-US" sz="4400" b="1" dirty="0">
              <a:solidFill>
                <a:schemeClr val="accent6"/>
              </a:solidFill>
              <a:latin typeface="PT Serif" panose="020A0603040505020204" pitchFamily="18" charset="0"/>
              <a:cs typeface="Arial" panose="020B0604020202020204" pitchFamily="34" charset="0"/>
            </a:endParaRPr>
          </a:p>
          <a:p>
            <a:pPr>
              <a:lnSpc>
                <a:spcPts val="6299"/>
              </a:lnSpc>
            </a:pPr>
            <a:r>
              <a:rPr lang="en-US" sz="4400" b="1" dirty="0">
                <a:solidFill>
                  <a:schemeClr val="accent6"/>
                </a:solidFill>
                <a:latin typeface="PT Serif" panose="020A0603040505020204" pitchFamily="18" charset="0"/>
                <a:cs typeface="Arial" panose="020B0604020202020204" pitchFamily="34" charset="0"/>
              </a:rPr>
              <a:t>BEPS Action Plan 2013: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  <a:cs typeface="Arial" panose="020B0604020202020204" pitchFamily="34" charset="0"/>
              </a:rPr>
              <a:t>Febrero 2013</a:t>
            </a:r>
            <a:r>
              <a:rPr lang="es-ES_tradnl" sz="4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6299"/>
              </a:lnSpc>
            </a:pPr>
            <a:endParaRPr lang="de-CH" sz="4400" b="1" dirty="0">
              <a:solidFill>
                <a:schemeClr val="accent6"/>
              </a:solidFill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4394" y="3642151"/>
            <a:ext cx="16369206" cy="3283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ES" sz="4000" dirty="0">
              <a:solidFill>
                <a:schemeClr val="bg1"/>
              </a:solidFill>
              <a:latin typeface="PT Serif" panose="020A0603040505020204" pitchFamily="18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PT Serif" panose="020A0603040505020204" pitchFamily="18" charset="77"/>
              </a:rPr>
              <a:t>P. 53: </a:t>
            </a:r>
            <a:r>
              <a:rPr lang="en-US" sz="4800" i="1" dirty="0">
                <a:solidFill>
                  <a:schemeClr val="bg1"/>
                </a:solidFill>
                <a:latin typeface="PT Serif" panose="020A0603040505020204" pitchFamily="18" charset="77"/>
              </a:rPr>
              <a:t>“A comprehensive approach should also consider possible improvements to eliminate double taxation, such as increased efficiency of MAPs and arbitration provisions”</a:t>
            </a:r>
            <a:r>
              <a:rPr lang="en-US" sz="4800" i="1" dirty="0">
                <a:latin typeface="PT Serif" panose="020A0603040505020204" pitchFamily="18" charset="77"/>
              </a:rPr>
              <a:t>”</a:t>
            </a:r>
            <a:endParaRPr lang="en-US" sz="4800" i="1" dirty="0">
              <a:solidFill>
                <a:srgbClr val="FFFFFF"/>
              </a:solidFill>
              <a:latin typeface="PT Serif" panose="020A0603040505020204" pitchFamily="18" charset="77"/>
            </a:endParaRP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210151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s-ES_tradnl" sz="24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1994" y="643541"/>
            <a:ext cx="13175235" cy="155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de-CH" sz="4400" b="1" dirty="0">
                <a:solidFill>
                  <a:schemeClr val="accent6"/>
                </a:solidFill>
                <a:latin typeface="PT Serif" panose="020A0603040505020204" pitchFamily="18" charset="0"/>
                <a:cs typeface="Arial" panose="020B0604020202020204" pitchFamily="34" charset="0"/>
              </a:rPr>
              <a:t>BEPS Action Plan 2013: </a:t>
            </a:r>
            <a:r>
              <a:rPr lang="es-ES_tradnl" sz="4400" b="1" dirty="0">
                <a:solidFill>
                  <a:schemeClr val="accent6"/>
                </a:solidFill>
                <a:latin typeface="PT Serif" panose="020A0603040505020204" pitchFamily="18" charset="0"/>
                <a:cs typeface="Arial" panose="020B0604020202020204" pitchFamily="34" charset="0"/>
              </a:rPr>
              <a:t>documento final</a:t>
            </a:r>
            <a:endParaRPr lang="es-ES_tradnl" sz="4400" b="1" dirty="0">
              <a:solidFill>
                <a:schemeClr val="bg1"/>
              </a:solidFill>
            </a:endParaRPr>
          </a:p>
          <a:p>
            <a:pPr>
              <a:lnSpc>
                <a:spcPts val="6299"/>
              </a:lnSpc>
            </a:pPr>
            <a:endParaRPr lang="de-CH" sz="4400" b="1" dirty="0">
              <a:solidFill>
                <a:schemeClr val="accent6"/>
              </a:solidFill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1994" y="1988258"/>
            <a:ext cx="16584012" cy="734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actions to counter BEPS must be complemented with actions that ensure certainty and predictability for business. </a:t>
            </a:r>
            <a:r>
              <a:rPr lang="en-US" sz="3200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Work to improve the effectiveness of the mutual agreement procedure (MAP) will be an</a:t>
            </a:r>
            <a:r>
              <a:rPr lang="en-US" sz="3200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important complement to the work on BEPS issues. The interpretation and application of novel rules resulting from the work described above could introduce elements of uncertainty that should be </a:t>
            </a:r>
            <a:r>
              <a:rPr lang="en-US" sz="3200" dirty="0" err="1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minimised</a:t>
            </a:r>
            <a:r>
              <a:rPr lang="en-US" sz="3200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as much as</a:t>
            </a:r>
            <a:r>
              <a:rPr lang="en-US" sz="3200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possible. Work will therefore be undertaken in order to examine and address</a:t>
            </a:r>
            <a:r>
              <a:rPr lang="en-US" sz="3200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obstacles that prevent countries from solving treaty-related disputes under the MAP. Consideration will also be given to supplementing the existing MAP provisions in tax treaties with a mandatory and binding arbitration provision.</a:t>
            </a:r>
          </a:p>
          <a:p>
            <a:pPr algn="just"/>
            <a:endParaRPr lang="en-US" sz="3200" dirty="0">
              <a:solidFill>
                <a:schemeClr val="bg1"/>
              </a:solidFill>
              <a:effectLst/>
              <a:latin typeface="PT Serif" panose="020A06030405050202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ACTION 14</a:t>
            </a:r>
            <a:r>
              <a:rPr lang="en-US" sz="3200" b="1" i="1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Make dispute resolution mechanisms more effective</a:t>
            </a:r>
            <a:endParaRPr lang="en-US" sz="3200" b="1" i="1" dirty="0">
              <a:solidFill>
                <a:schemeClr val="bg1"/>
              </a:solidFill>
              <a:latin typeface="PT Serif" panose="020A06030405050202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Develop solutions to address obstacles that prevent countries from solving</a:t>
            </a:r>
            <a:r>
              <a:rPr lang="en-US" sz="3200" b="1" i="1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treaty-related disputes under MAP, including the absence of arbitration</a:t>
            </a:r>
            <a:r>
              <a:rPr lang="en-US" sz="3200" b="1" i="1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provisions in most treaties and the fact that access to MAP and arbitration</a:t>
            </a:r>
            <a:r>
              <a:rPr lang="en-US" sz="3200" b="1" i="1" dirty="0">
                <a:solidFill>
                  <a:schemeClr val="bg1"/>
                </a:solidFill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PT Serif" panose="020A06030405050202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may be denied in certain cases.</a:t>
            </a:r>
          </a:p>
          <a:p>
            <a:pPr>
              <a:lnSpc>
                <a:spcPts val="3780"/>
              </a:lnSpc>
            </a:pPr>
            <a:endParaRPr lang="en-US" sz="2700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143282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22E1032769A43A0B56C84C342F7D0" ma:contentTypeVersion="18" ma:contentTypeDescription="Create a new document." ma:contentTypeScope="" ma:versionID="e3952a95d11bbbce941e1213c45ff184">
  <xsd:schema xmlns:xsd="http://www.w3.org/2001/XMLSchema" xmlns:xs="http://www.w3.org/2001/XMLSchema" xmlns:p="http://schemas.microsoft.com/office/2006/metadata/properties" xmlns:ns2="97a6b8a7-0006-48d3-83f9-012bf7747fc3" xmlns:ns3="bcaf9d59-bb07-4981-bddd-e22e71efd0ae" targetNamespace="http://schemas.microsoft.com/office/2006/metadata/properties" ma:root="true" ma:fieldsID="338ab04cfa2a282a82d8bd93e96d82b7" ns2:_="" ns3:_="">
    <xsd:import namespace="97a6b8a7-0006-48d3-83f9-012bf7747fc3"/>
    <xsd:import namespace="bcaf9d59-bb07-4981-bddd-e22e71efd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6b8a7-0006-48d3-83f9-012bf7747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0aa391-e9a4-49f0-8e09-3be6943fc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f9d59-bb07-4981-bddd-e22e71efd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472743-7543-4bfe-b00a-f27532988a59}" ma:internalName="TaxCatchAll" ma:showField="CatchAllData" ma:web="bcaf9d59-bb07-4981-bddd-e22e71efd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0773C-E1C7-475D-A959-9EF8C0D1B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F6F51-5124-4A35-A81B-6DCCF8CAF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6b8a7-0006-48d3-83f9-012bf7747fc3"/>
    <ds:schemaRef ds:uri="bcaf9d59-bb07-4981-bddd-e22e71efd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1607</Words>
  <Application>Microsoft Macintosh PowerPoint</Application>
  <PresentationFormat>Personalizado</PresentationFormat>
  <Paragraphs>195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Roboto</vt:lpstr>
      <vt:lpstr>Times New Roman</vt:lpstr>
      <vt:lpstr>Calibri</vt:lpstr>
      <vt:lpstr>Wingdings</vt:lpstr>
      <vt:lpstr>PT Serif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TLP 2024_ PPT template</dc:title>
  <dc:creator>Javier Chamorro</dc:creator>
  <cp:lastModifiedBy>Microsoft Office User</cp:lastModifiedBy>
  <cp:revision>56</cp:revision>
  <cp:lastPrinted>2024-04-19T07:44:16Z</cp:lastPrinted>
  <dcterms:created xsi:type="dcterms:W3CDTF">2006-08-16T00:00:00Z</dcterms:created>
  <dcterms:modified xsi:type="dcterms:W3CDTF">2024-06-18T13:25:52Z</dcterms:modified>
  <dc:identifier>DAF3b-dXAWE</dc:identifier>
</cp:coreProperties>
</file>